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  <p:sldId id="310" r:id="rId6"/>
    <p:sldId id="277" r:id="rId7"/>
    <p:sldId id="334" r:id="rId8"/>
    <p:sldId id="348" r:id="rId9"/>
    <p:sldId id="349" r:id="rId10"/>
    <p:sldId id="375" r:id="rId11"/>
    <p:sldId id="319" r:id="rId12"/>
    <p:sldId id="274" r:id="rId13"/>
    <p:sldId id="382" r:id="rId14"/>
    <p:sldId id="383" r:id="rId15"/>
    <p:sldId id="360" r:id="rId16"/>
    <p:sldId id="361" r:id="rId17"/>
    <p:sldId id="362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8" r:id="rId29"/>
    <p:sldId id="379" r:id="rId30"/>
    <p:sldId id="380" r:id="rId31"/>
    <p:sldId id="381" r:id="rId32"/>
    <p:sldId id="363" r:id="rId33"/>
    <p:sldId id="347" r:id="rId34"/>
    <p:sldId id="350" r:id="rId35"/>
    <p:sldId id="351" r:id="rId36"/>
    <p:sldId id="309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290"/>
    <a:srgbClr val="8B1A64"/>
    <a:srgbClr val="188B37"/>
    <a:srgbClr val="EADCE7"/>
    <a:srgbClr val="E5ECDF"/>
    <a:srgbClr val="44546A"/>
    <a:srgbClr val="E9F3F4"/>
    <a:srgbClr val="B2D1D5"/>
    <a:srgbClr val="2F80C4"/>
    <a:srgbClr val="11B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E94E3-FFD3-4D47-554F-AF1E94D944A2}" v="1133" dt="2024-12-11T11:50:38.374"/>
    <p1510:client id="{573C077B-1034-4CB2-4736-00F801AC7EB5}" v="62" dt="2024-12-09T13:59:25.893"/>
    <p1510:client id="{78D61C18-5EA7-CECA-841A-A2FC3FA760A5}" v="273" dt="2024-12-09T18:19:02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3367C-6207-4228-8B9B-191883DCAACA}" type="doc">
      <dgm:prSet loTypeId="urn:microsoft.com/office/officeart/2005/8/layout/pyramid3" loCatId="pyramid" qsTypeId="urn:microsoft.com/office/officeart/2005/8/quickstyle/simple1" qsCatId="simple" csTypeId="urn:microsoft.com/office/officeart/2005/8/colors/accent0_3" csCatId="mainScheme" phldr="1"/>
      <dgm:spPr/>
    </dgm:pt>
    <dgm:pt modelId="{C6DFEF93-44F5-4EB1-A506-C4CB3CFFC9BC}">
      <dgm:prSet phldrT="[Text]" phldr="0"/>
      <dgm:spPr/>
      <dgm:t>
        <a:bodyPr/>
        <a:lstStyle/>
        <a:p>
          <a:r>
            <a:rPr lang="en-US">
              <a:solidFill>
                <a:srgbClr val="FFC000"/>
              </a:solidFill>
              <a:latin typeface="Calibri Light" panose="020F0302020204030204"/>
            </a:rPr>
            <a:t>1670</a:t>
          </a:r>
          <a:endParaRPr lang="en-US">
            <a:solidFill>
              <a:srgbClr val="FFC000"/>
            </a:solidFill>
          </a:endParaRPr>
        </a:p>
      </dgm:t>
    </dgm:pt>
    <dgm:pt modelId="{E0311D80-09AE-4206-AF27-37884BECAA84}" type="parTrans" cxnId="{766909F9-1D8C-4845-B14E-9D3EEC63D687}">
      <dgm:prSet/>
      <dgm:spPr/>
    </dgm:pt>
    <dgm:pt modelId="{FE946F47-F082-4EBF-A113-DCA428CDB727}" type="sibTrans" cxnId="{766909F9-1D8C-4845-B14E-9D3EEC63D687}">
      <dgm:prSet/>
      <dgm:spPr/>
    </dgm:pt>
    <dgm:pt modelId="{AE6961EF-C1AD-43A5-B161-F11A571179E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Initial Search Results</a:t>
          </a:r>
          <a:endParaRPr lang="en-US"/>
        </a:p>
      </dgm:t>
    </dgm:pt>
    <dgm:pt modelId="{ACA7A892-1EDD-4B3F-B57F-7E37109F1130}" type="parTrans" cxnId="{430FB8A5-E5BE-4763-8E9C-23CDCAC4311A}">
      <dgm:prSet/>
      <dgm:spPr/>
    </dgm:pt>
    <dgm:pt modelId="{C013C4B9-6266-43C0-80E5-402AF3EF5E6F}" type="sibTrans" cxnId="{430FB8A5-E5BE-4763-8E9C-23CDCAC4311A}">
      <dgm:prSet/>
      <dgm:spPr/>
    </dgm:pt>
    <dgm:pt modelId="{E1231CCA-52DD-4FE9-922E-F11E98BD2271}">
      <dgm:prSet phldrT="[Text]" phldr="0"/>
      <dgm:spPr/>
      <dgm:t>
        <a:bodyPr/>
        <a:lstStyle/>
        <a:p>
          <a:r>
            <a:rPr lang="en-US">
              <a:solidFill>
                <a:srgbClr val="FFFF00"/>
              </a:solidFill>
              <a:latin typeface="Calibri Light" panose="020F0302020204030204"/>
            </a:rPr>
            <a:t>1645</a:t>
          </a:r>
          <a:endParaRPr lang="en-US">
            <a:solidFill>
              <a:srgbClr val="FFFF00"/>
            </a:solidFill>
          </a:endParaRPr>
        </a:p>
      </dgm:t>
    </dgm:pt>
    <dgm:pt modelId="{83920377-57C0-4415-BC3B-830AE58FF5C1}" type="parTrans" cxnId="{5C89F31F-784C-4CE5-BD1A-08C028AE1EFF}">
      <dgm:prSet/>
      <dgm:spPr/>
    </dgm:pt>
    <dgm:pt modelId="{008FA8F0-D9A2-4A08-A863-02D1D9F1F5BB}" type="sibTrans" cxnId="{5C89F31F-784C-4CE5-BD1A-08C028AE1EFF}">
      <dgm:prSet/>
      <dgm:spPr/>
    </dgm:pt>
    <dgm:pt modelId="{37A5AE6A-E977-44F3-A809-4C7A7D122C0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Duplicates Removed</a:t>
          </a:r>
        </a:p>
      </dgm:t>
    </dgm:pt>
    <dgm:pt modelId="{F5CD99D2-334E-4514-8975-2C8B24BE1C2A}" type="parTrans" cxnId="{5FA03901-A140-427C-B58E-19A374D7B6EC}">
      <dgm:prSet/>
      <dgm:spPr/>
    </dgm:pt>
    <dgm:pt modelId="{BD3F51C3-9FC8-465A-B62A-08017790F344}" type="sibTrans" cxnId="{5FA03901-A140-427C-B58E-19A374D7B6EC}">
      <dgm:prSet/>
      <dgm:spPr/>
    </dgm:pt>
    <dgm:pt modelId="{BC245273-2609-4E12-A845-40FC0EC0C83A}">
      <dgm:prSet phldr="0"/>
      <dgm:spPr/>
      <dgm:t>
        <a:bodyPr/>
        <a:lstStyle/>
        <a:p>
          <a:r>
            <a:rPr lang="en-US">
              <a:solidFill>
                <a:srgbClr val="FFFF00"/>
              </a:solidFill>
              <a:latin typeface="Calibri Light" panose="020F0302020204030204"/>
            </a:rPr>
            <a:t>292</a:t>
          </a:r>
        </a:p>
      </dgm:t>
    </dgm:pt>
    <dgm:pt modelId="{3DD9B691-1A3E-473F-8FFF-37B32151C995}" type="parTrans" cxnId="{900B0174-C440-406A-98B9-ADA27D1130D2}">
      <dgm:prSet/>
      <dgm:spPr/>
    </dgm:pt>
    <dgm:pt modelId="{7387112B-92E8-496D-8BF9-E0F39A5BAC3E}" type="sibTrans" cxnId="{900B0174-C440-406A-98B9-ADA27D1130D2}">
      <dgm:prSet/>
      <dgm:spPr/>
    </dgm:pt>
    <dgm:pt modelId="{FD3C3042-7828-456C-A236-1082FE7F4A2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Titles with Clear Irrelevance Removed</a:t>
          </a:r>
        </a:p>
      </dgm:t>
    </dgm:pt>
    <dgm:pt modelId="{48A427A2-F6D8-4A30-9306-07C03A89B415}" type="parTrans" cxnId="{B0F88560-2CDD-43D7-97C2-DCDCFAABE1CC}">
      <dgm:prSet/>
      <dgm:spPr/>
    </dgm:pt>
    <dgm:pt modelId="{801E9F89-F9AC-4941-A3B4-5C9B47E48630}" type="sibTrans" cxnId="{B0F88560-2CDD-43D7-97C2-DCDCFAABE1CC}">
      <dgm:prSet/>
      <dgm:spPr/>
    </dgm:pt>
    <dgm:pt modelId="{C1B40547-3E8A-4BD2-8871-DF549F0526B7}">
      <dgm:prSet phldr="0"/>
      <dgm:spPr/>
      <dgm:t>
        <a:bodyPr/>
        <a:lstStyle/>
        <a:p>
          <a:pPr rtl="0"/>
          <a:r>
            <a:rPr lang="en-US">
              <a:solidFill>
                <a:srgbClr val="FFFF00"/>
              </a:solidFill>
              <a:latin typeface="Calibri Light" panose="020F0302020204030204"/>
            </a:rPr>
            <a:t>29</a:t>
          </a:r>
        </a:p>
      </dgm:t>
    </dgm:pt>
    <dgm:pt modelId="{0FEF0621-876F-464B-8BE1-07D4DB2D5828}" type="parTrans" cxnId="{B242A343-6B59-4905-A867-33457390F328}">
      <dgm:prSet/>
      <dgm:spPr/>
    </dgm:pt>
    <dgm:pt modelId="{F043D4E1-B66F-434D-87BE-A239DA8FFE76}" type="sibTrans" cxnId="{B242A343-6B59-4905-A867-33457390F328}">
      <dgm:prSet/>
      <dgm:spPr/>
    </dgm:pt>
    <dgm:pt modelId="{4B95A4E5-B44C-43C4-9C6C-9E5CFB3DE8C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Review of Abstracts (Summary) with Irrelevant Literature Removed</a:t>
          </a:r>
        </a:p>
      </dgm:t>
    </dgm:pt>
    <dgm:pt modelId="{774AC3FB-87FB-45FB-8D42-9A20D181CDEF}" type="parTrans" cxnId="{F455F670-7627-4403-83E4-E6949C00469E}">
      <dgm:prSet/>
      <dgm:spPr/>
    </dgm:pt>
    <dgm:pt modelId="{08B7FC6C-3B1C-404B-8952-71C379ECBB43}" type="sibTrans" cxnId="{F455F670-7627-4403-83E4-E6949C00469E}">
      <dgm:prSet/>
      <dgm:spPr/>
    </dgm:pt>
    <dgm:pt modelId="{02F17B18-584C-47CD-9D3C-9086CF97A71F}">
      <dgm:prSet phldr="0"/>
      <dgm:spPr/>
      <dgm:t>
        <a:bodyPr/>
        <a:lstStyle/>
        <a:p>
          <a:pPr rtl="0"/>
          <a:r>
            <a:rPr lang="en-US">
              <a:solidFill>
                <a:srgbClr val="FFFF00"/>
              </a:solidFill>
              <a:latin typeface="Calibri Light" panose="020F0302020204030204"/>
            </a:rPr>
            <a:t>16</a:t>
          </a:r>
        </a:p>
      </dgm:t>
    </dgm:pt>
    <dgm:pt modelId="{330BB7D4-3B5F-462D-B931-F44091AFA11B}" type="parTrans" cxnId="{CCE2DA1D-969C-4907-B0A8-0EBFCCBB448A}">
      <dgm:prSet/>
      <dgm:spPr/>
    </dgm:pt>
    <dgm:pt modelId="{D86DD253-1965-428F-A196-968F173A2D2B}" type="sibTrans" cxnId="{CCE2DA1D-969C-4907-B0A8-0EBFCCBB448A}">
      <dgm:prSet/>
      <dgm:spPr/>
    </dgm:pt>
    <dgm:pt modelId="{56BE0735-FF0E-4AE1-85D3-B6A7E4B7E32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Full Read of Articles Ensuring Only Relevant Research Remained</a:t>
          </a:r>
        </a:p>
      </dgm:t>
    </dgm:pt>
    <dgm:pt modelId="{66F96B33-EF6A-4C27-A30E-4B9A369B3057}" type="parTrans" cxnId="{2EE65589-B0F5-4918-A80F-2AD2847FC54D}">
      <dgm:prSet/>
      <dgm:spPr/>
    </dgm:pt>
    <dgm:pt modelId="{C95F7612-45EC-4B97-A79E-A5CBB9F79437}" type="sibTrans" cxnId="{2EE65589-B0F5-4918-A80F-2AD2847FC54D}">
      <dgm:prSet/>
      <dgm:spPr/>
    </dgm:pt>
    <dgm:pt modelId="{751EB4D7-1A79-4446-8DD2-17071C95BD40}">
      <dgm:prSet phldr="0"/>
      <dgm:spPr/>
      <dgm:t>
        <a:bodyPr/>
        <a:lstStyle/>
        <a:p>
          <a:pPr rtl="0"/>
          <a:r>
            <a:rPr lang="en-US">
              <a:solidFill>
                <a:srgbClr val="00B050"/>
              </a:solidFill>
              <a:latin typeface="Calibri Light" panose="020F0302020204030204"/>
            </a:rPr>
            <a:t>8</a:t>
          </a:r>
        </a:p>
      </dgm:t>
    </dgm:pt>
    <dgm:pt modelId="{CCC64E5D-64A8-4B6C-B505-674C977FE6E1}" type="parTrans" cxnId="{1DA47E8F-F831-4AE3-913F-D85E527568E1}">
      <dgm:prSet/>
      <dgm:spPr/>
    </dgm:pt>
    <dgm:pt modelId="{5FC0A9FB-DC62-4019-902B-4974D5C12A45}" type="sibTrans" cxnId="{1DA47E8F-F831-4AE3-913F-D85E527568E1}">
      <dgm:prSet/>
      <dgm:spPr/>
    </dgm:pt>
    <dgm:pt modelId="{A933CB18-E45D-4036-80C5-F9ACA057B5F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Full Read of Articles Ensuring Only Relevant Research of High Quality Remained</a:t>
          </a:r>
        </a:p>
      </dgm:t>
    </dgm:pt>
    <dgm:pt modelId="{DCED2C5E-DC6E-4550-B8B3-CBC8722D364E}" type="parTrans" cxnId="{545C6D39-A233-4034-A085-E40F0DBCF2E8}">
      <dgm:prSet/>
      <dgm:spPr/>
    </dgm:pt>
    <dgm:pt modelId="{8944EE62-4A3C-415D-87AB-4B3E23B32ABA}" type="sibTrans" cxnId="{545C6D39-A233-4034-A085-E40F0DBCF2E8}">
      <dgm:prSet/>
      <dgm:spPr/>
    </dgm:pt>
    <dgm:pt modelId="{116E37FB-5EDA-417F-B78B-8D8261733C1C}" type="pres">
      <dgm:prSet presAssocID="{9593367C-6207-4228-8B9B-191883DCAACA}" presName="Name0" presStyleCnt="0">
        <dgm:presLayoutVars>
          <dgm:dir/>
          <dgm:animLvl val="lvl"/>
          <dgm:resizeHandles val="exact"/>
        </dgm:presLayoutVars>
      </dgm:prSet>
      <dgm:spPr/>
    </dgm:pt>
    <dgm:pt modelId="{20CCC1DD-C78B-4E7C-B1A1-D2C9689CC2CA}" type="pres">
      <dgm:prSet presAssocID="{C6DFEF93-44F5-4EB1-A506-C4CB3CFFC9BC}" presName="Name8" presStyleCnt="0"/>
      <dgm:spPr/>
    </dgm:pt>
    <dgm:pt modelId="{88461157-DC2D-43A2-9633-64EEB60555A3}" type="pres">
      <dgm:prSet presAssocID="{C6DFEF93-44F5-4EB1-A506-C4CB3CFFC9BC}" presName="acctBkgd" presStyleLbl="alignAcc1" presStyleIdx="0" presStyleCnt="6"/>
      <dgm:spPr/>
      <dgm:t>
        <a:bodyPr/>
        <a:lstStyle/>
        <a:p>
          <a:endParaRPr lang="en-US"/>
        </a:p>
      </dgm:t>
    </dgm:pt>
    <dgm:pt modelId="{F22A16CA-FE24-423E-AFCD-7BE6CC311E7C}" type="pres">
      <dgm:prSet presAssocID="{C6DFEF93-44F5-4EB1-A506-C4CB3CFFC9BC}" presName="acctTx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E9691-FFD2-4A78-A5B0-7CF085BAB0D2}" type="pres">
      <dgm:prSet presAssocID="{C6DFEF93-44F5-4EB1-A506-C4CB3CFFC9B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8A39-E589-4620-9C8C-C0DE9D8D73A5}" type="pres">
      <dgm:prSet presAssocID="{C6DFEF93-44F5-4EB1-A506-C4CB3CFFC9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F266C-55A8-4D14-A73E-5AB0FC8CF40D}" type="pres">
      <dgm:prSet presAssocID="{E1231CCA-52DD-4FE9-922E-F11E98BD2271}" presName="Name8" presStyleCnt="0"/>
      <dgm:spPr/>
    </dgm:pt>
    <dgm:pt modelId="{A54061F5-EFD3-44D1-B4E8-729B74456939}" type="pres">
      <dgm:prSet presAssocID="{E1231CCA-52DD-4FE9-922E-F11E98BD2271}" presName="acctBkgd" presStyleLbl="alignAcc1" presStyleIdx="1" presStyleCnt="6"/>
      <dgm:spPr/>
      <dgm:t>
        <a:bodyPr/>
        <a:lstStyle/>
        <a:p>
          <a:endParaRPr lang="en-US"/>
        </a:p>
      </dgm:t>
    </dgm:pt>
    <dgm:pt modelId="{BA58A3EC-3A32-4396-8436-DB280D9A67EB}" type="pres">
      <dgm:prSet presAssocID="{E1231CCA-52DD-4FE9-922E-F11E98BD2271}" presName="acctTx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B34E0-E607-4868-A4EB-BD334A2F3611}" type="pres">
      <dgm:prSet presAssocID="{E1231CCA-52DD-4FE9-922E-F11E98BD227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7D1AD-DF3E-466B-AC8A-D4BB8B0A04F4}" type="pres">
      <dgm:prSet presAssocID="{E1231CCA-52DD-4FE9-922E-F11E98BD22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7C2A3-63EA-4224-9A86-62F31E218568}" type="pres">
      <dgm:prSet presAssocID="{BC245273-2609-4E12-A845-40FC0EC0C83A}" presName="Name8" presStyleCnt="0"/>
      <dgm:spPr/>
    </dgm:pt>
    <dgm:pt modelId="{1E609E5C-8694-4DCB-828E-4A03D261BECE}" type="pres">
      <dgm:prSet presAssocID="{BC245273-2609-4E12-A845-40FC0EC0C83A}" presName="acctBkgd" presStyleLbl="alignAcc1" presStyleIdx="2" presStyleCnt="6"/>
      <dgm:spPr/>
      <dgm:t>
        <a:bodyPr/>
        <a:lstStyle/>
        <a:p>
          <a:endParaRPr lang="en-US"/>
        </a:p>
      </dgm:t>
    </dgm:pt>
    <dgm:pt modelId="{4B7C103B-4AAB-45AF-BE8E-6E273118DFFD}" type="pres">
      <dgm:prSet presAssocID="{BC245273-2609-4E12-A845-40FC0EC0C83A}" presName="acctTx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E7D9C-C3B7-4EA5-A70F-FB4A2915F531}" type="pres">
      <dgm:prSet presAssocID="{BC245273-2609-4E12-A845-40FC0EC0C83A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490C8-074A-4E7B-86F8-DE12E3E39C11}" type="pres">
      <dgm:prSet presAssocID="{BC245273-2609-4E12-A845-40FC0EC0C8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50170-9337-455F-91FF-E1D8A855E3D5}" type="pres">
      <dgm:prSet presAssocID="{C1B40547-3E8A-4BD2-8871-DF549F0526B7}" presName="Name8" presStyleCnt="0"/>
      <dgm:spPr/>
    </dgm:pt>
    <dgm:pt modelId="{79F5883C-DD38-4F94-8AB5-207938BA0CCB}" type="pres">
      <dgm:prSet presAssocID="{C1B40547-3E8A-4BD2-8871-DF549F0526B7}" presName="acctBkgd" presStyleLbl="alignAcc1" presStyleIdx="3" presStyleCnt="6"/>
      <dgm:spPr/>
      <dgm:t>
        <a:bodyPr/>
        <a:lstStyle/>
        <a:p>
          <a:endParaRPr lang="en-US"/>
        </a:p>
      </dgm:t>
    </dgm:pt>
    <dgm:pt modelId="{A293CCF0-F836-473A-8391-0E8B1126E9FB}" type="pres">
      <dgm:prSet presAssocID="{C1B40547-3E8A-4BD2-8871-DF549F0526B7}" presName="acctTx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E3A7-C5B2-40EE-B281-192F892B69B4}" type="pres">
      <dgm:prSet presAssocID="{C1B40547-3E8A-4BD2-8871-DF549F0526B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8C99A-91E7-468E-B908-08E7C9BAA9A8}" type="pres">
      <dgm:prSet presAssocID="{C1B40547-3E8A-4BD2-8871-DF549F0526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671EA-C90A-4D90-80C4-2A8BF8594FB4}" type="pres">
      <dgm:prSet presAssocID="{02F17B18-584C-47CD-9D3C-9086CF97A71F}" presName="Name8" presStyleCnt="0"/>
      <dgm:spPr/>
    </dgm:pt>
    <dgm:pt modelId="{3322E395-6D22-4A94-8650-6DC51046F090}" type="pres">
      <dgm:prSet presAssocID="{02F17B18-584C-47CD-9D3C-9086CF97A71F}" presName="acctBkgd" presStyleLbl="alignAcc1" presStyleIdx="4" presStyleCnt="6"/>
      <dgm:spPr/>
      <dgm:t>
        <a:bodyPr/>
        <a:lstStyle/>
        <a:p>
          <a:endParaRPr lang="en-US"/>
        </a:p>
      </dgm:t>
    </dgm:pt>
    <dgm:pt modelId="{19854D09-DEFD-48E6-ADF5-6E1EAB28C8ED}" type="pres">
      <dgm:prSet presAssocID="{02F17B18-584C-47CD-9D3C-9086CF97A71F}" presName="acctTx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5C7DE-A325-4FBD-AC95-F3D87FA35575}" type="pres">
      <dgm:prSet presAssocID="{02F17B18-584C-47CD-9D3C-9086CF97A71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1482C-FEE3-4F60-8A0C-F69DDB8D1350}" type="pres">
      <dgm:prSet presAssocID="{02F17B18-584C-47CD-9D3C-9086CF97A7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6A1D0-B489-4235-9459-EDFB993BD16A}" type="pres">
      <dgm:prSet presAssocID="{751EB4D7-1A79-4446-8DD2-17071C95BD40}" presName="Name8" presStyleCnt="0"/>
      <dgm:spPr/>
    </dgm:pt>
    <dgm:pt modelId="{03A588E0-229C-453E-9994-6E426FA03BEB}" type="pres">
      <dgm:prSet presAssocID="{751EB4D7-1A79-4446-8DD2-17071C95BD40}" presName="acctBkgd" presStyleLbl="alignAcc1" presStyleIdx="5" presStyleCnt="6"/>
      <dgm:spPr/>
      <dgm:t>
        <a:bodyPr/>
        <a:lstStyle/>
        <a:p>
          <a:endParaRPr lang="en-US"/>
        </a:p>
      </dgm:t>
    </dgm:pt>
    <dgm:pt modelId="{3F7EAEA0-B373-44CF-A852-9FFEE24CF7F3}" type="pres">
      <dgm:prSet presAssocID="{751EB4D7-1A79-4446-8DD2-17071C95BD40}" presName="acct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5585-4209-4F8D-8784-A26A655B875D}" type="pres">
      <dgm:prSet presAssocID="{751EB4D7-1A79-4446-8DD2-17071C95BD4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2EB8-13CD-436C-BB1A-A74AA1BEBB21}" type="pres">
      <dgm:prSet presAssocID="{751EB4D7-1A79-4446-8DD2-17071C95BD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2DD5B-1AC0-488D-A821-DBC35201F513}" type="presOf" srcId="{4B95A4E5-B44C-43C4-9C6C-9E5CFB3DE8C8}" destId="{A293CCF0-F836-473A-8391-0E8B1126E9FB}" srcOrd="1" destOrd="0" presId="urn:microsoft.com/office/officeart/2005/8/layout/pyramid3"/>
    <dgm:cxn modelId="{B0F88560-2CDD-43D7-97C2-DCDCFAABE1CC}" srcId="{BC245273-2609-4E12-A845-40FC0EC0C83A}" destId="{FD3C3042-7828-456C-A236-1082FE7F4A22}" srcOrd="0" destOrd="0" parTransId="{48A427A2-F6D8-4A30-9306-07C03A89B415}" sibTransId="{801E9F89-F9AC-4941-A3B4-5C9B47E48630}"/>
    <dgm:cxn modelId="{E11F1291-E8BA-48B6-9BB8-CEEA26BCD6FA}" type="presOf" srcId="{FD3C3042-7828-456C-A236-1082FE7F4A22}" destId="{1E609E5C-8694-4DCB-828E-4A03D261BECE}" srcOrd="0" destOrd="0" presId="urn:microsoft.com/office/officeart/2005/8/layout/pyramid3"/>
    <dgm:cxn modelId="{D993FC9A-21D5-48E0-9C38-773C5B8279CB}" type="presOf" srcId="{751EB4D7-1A79-4446-8DD2-17071C95BD40}" destId="{38455585-4209-4F8D-8784-A26A655B875D}" srcOrd="0" destOrd="0" presId="urn:microsoft.com/office/officeart/2005/8/layout/pyramid3"/>
    <dgm:cxn modelId="{900B0174-C440-406A-98B9-ADA27D1130D2}" srcId="{9593367C-6207-4228-8B9B-191883DCAACA}" destId="{BC245273-2609-4E12-A845-40FC0EC0C83A}" srcOrd="2" destOrd="0" parTransId="{3DD9B691-1A3E-473F-8FFF-37B32151C995}" sibTransId="{7387112B-92E8-496D-8BF9-E0F39A5BAC3E}"/>
    <dgm:cxn modelId="{D0D915C2-7847-4EA0-8A3F-F7DFC8FB0D86}" type="presOf" srcId="{02F17B18-584C-47CD-9D3C-9086CF97A71F}" destId="{EC61482C-FEE3-4F60-8A0C-F69DDB8D1350}" srcOrd="1" destOrd="0" presId="urn:microsoft.com/office/officeart/2005/8/layout/pyramid3"/>
    <dgm:cxn modelId="{E82AC6A4-6B0E-46D6-BFF4-D7A319CDE297}" type="presOf" srcId="{C6DFEF93-44F5-4EB1-A506-C4CB3CFFC9BC}" destId="{363C8A39-E589-4620-9C8C-C0DE9D8D73A5}" srcOrd="1" destOrd="0" presId="urn:microsoft.com/office/officeart/2005/8/layout/pyramid3"/>
    <dgm:cxn modelId="{5C89F31F-784C-4CE5-BD1A-08C028AE1EFF}" srcId="{9593367C-6207-4228-8B9B-191883DCAACA}" destId="{E1231CCA-52DD-4FE9-922E-F11E98BD2271}" srcOrd="1" destOrd="0" parTransId="{83920377-57C0-4415-BC3B-830AE58FF5C1}" sibTransId="{008FA8F0-D9A2-4A08-A863-02D1D9F1F5BB}"/>
    <dgm:cxn modelId="{EED7A27F-1287-4845-B540-14004F7E7D9C}" type="presOf" srcId="{37A5AE6A-E977-44F3-A809-4C7A7D122C09}" destId="{A54061F5-EFD3-44D1-B4E8-729B74456939}" srcOrd="0" destOrd="0" presId="urn:microsoft.com/office/officeart/2005/8/layout/pyramid3"/>
    <dgm:cxn modelId="{FF6E5B7C-85BE-4D00-929C-BC3131007757}" type="presOf" srcId="{A933CB18-E45D-4036-80C5-F9ACA057B5F1}" destId="{3F7EAEA0-B373-44CF-A852-9FFEE24CF7F3}" srcOrd="1" destOrd="0" presId="urn:microsoft.com/office/officeart/2005/8/layout/pyramid3"/>
    <dgm:cxn modelId="{DEFF071A-F87C-42A7-A220-AD8F6E79BC75}" type="presOf" srcId="{02F17B18-584C-47CD-9D3C-9086CF97A71F}" destId="{54F5C7DE-A325-4FBD-AC95-F3D87FA35575}" srcOrd="0" destOrd="0" presId="urn:microsoft.com/office/officeart/2005/8/layout/pyramid3"/>
    <dgm:cxn modelId="{5FA03901-A140-427C-B58E-19A374D7B6EC}" srcId="{E1231CCA-52DD-4FE9-922E-F11E98BD2271}" destId="{37A5AE6A-E977-44F3-A809-4C7A7D122C09}" srcOrd="0" destOrd="0" parTransId="{F5CD99D2-334E-4514-8975-2C8B24BE1C2A}" sibTransId="{BD3F51C3-9FC8-465A-B62A-08017790F344}"/>
    <dgm:cxn modelId="{0C4C625E-D163-4A12-ACB8-B17B9DC15C45}" type="presOf" srcId="{56BE0735-FF0E-4AE1-85D3-B6A7E4B7E327}" destId="{19854D09-DEFD-48E6-ADF5-6E1EAB28C8ED}" srcOrd="1" destOrd="0" presId="urn:microsoft.com/office/officeart/2005/8/layout/pyramid3"/>
    <dgm:cxn modelId="{8833EB1C-7BFF-4E8B-A7CE-446073C72FD0}" type="presOf" srcId="{37A5AE6A-E977-44F3-A809-4C7A7D122C09}" destId="{BA58A3EC-3A32-4396-8436-DB280D9A67EB}" srcOrd="1" destOrd="0" presId="urn:microsoft.com/office/officeart/2005/8/layout/pyramid3"/>
    <dgm:cxn modelId="{633573AE-163C-41C6-8FF2-34704C7B4C30}" type="presOf" srcId="{E1231CCA-52DD-4FE9-922E-F11E98BD2271}" destId="{9CC7D1AD-DF3E-466B-AC8A-D4BB8B0A04F4}" srcOrd="1" destOrd="0" presId="urn:microsoft.com/office/officeart/2005/8/layout/pyramid3"/>
    <dgm:cxn modelId="{F455F670-7627-4403-83E4-E6949C00469E}" srcId="{C1B40547-3E8A-4BD2-8871-DF549F0526B7}" destId="{4B95A4E5-B44C-43C4-9C6C-9E5CFB3DE8C8}" srcOrd="0" destOrd="0" parTransId="{774AC3FB-87FB-45FB-8D42-9A20D181CDEF}" sibTransId="{08B7FC6C-3B1C-404B-8952-71C379ECBB43}"/>
    <dgm:cxn modelId="{532472C9-7E18-4954-9319-B9347B759030}" type="presOf" srcId="{BC245273-2609-4E12-A845-40FC0EC0C83A}" destId="{57F490C8-074A-4E7B-86F8-DE12E3E39C11}" srcOrd="1" destOrd="0" presId="urn:microsoft.com/office/officeart/2005/8/layout/pyramid3"/>
    <dgm:cxn modelId="{2EE65589-B0F5-4918-A80F-2AD2847FC54D}" srcId="{02F17B18-584C-47CD-9D3C-9086CF97A71F}" destId="{56BE0735-FF0E-4AE1-85D3-B6A7E4B7E327}" srcOrd="0" destOrd="0" parTransId="{66F96B33-EF6A-4C27-A30E-4B9A369B3057}" sibTransId="{C95F7612-45EC-4B97-A79E-A5CBB9F79437}"/>
    <dgm:cxn modelId="{6A8113B3-C1FC-4A96-A0A4-FB65BB0F0F38}" type="presOf" srcId="{E1231CCA-52DD-4FE9-922E-F11E98BD2271}" destId="{B73B34E0-E607-4868-A4EB-BD334A2F3611}" srcOrd="0" destOrd="0" presId="urn:microsoft.com/office/officeart/2005/8/layout/pyramid3"/>
    <dgm:cxn modelId="{766909F9-1D8C-4845-B14E-9D3EEC63D687}" srcId="{9593367C-6207-4228-8B9B-191883DCAACA}" destId="{C6DFEF93-44F5-4EB1-A506-C4CB3CFFC9BC}" srcOrd="0" destOrd="0" parTransId="{E0311D80-09AE-4206-AF27-37884BECAA84}" sibTransId="{FE946F47-F082-4EBF-A113-DCA428CDB727}"/>
    <dgm:cxn modelId="{1DA47E8F-F831-4AE3-913F-D85E527568E1}" srcId="{9593367C-6207-4228-8B9B-191883DCAACA}" destId="{751EB4D7-1A79-4446-8DD2-17071C95BD40}" srcOrd="5" destOrd="0" parTransId="{CCC64E5D-64A8-4B6C-B505-674C977FE6E1}" sibTransId="{5FC0A9FB-DC62-4019-902B-4974D5C12A45}"/>
    <dgm:cxn modelId="{9A9DCB7C-4F29-4BCE-912F-1C46F6D297C8}" type="presOf" srcId="{C1B40547-3E8A-4BD2-8871-DF549F0526B7}" destId="{8E78C99A-91E7-468E-B908-08E7C9BAA9A8}" srcOrd="1" destOrd="0" presId="urn:microsoft.com/office/officeart/2005/8/layout/pyramid3"/>
    <dgm:cxn modelId="{CCE2DA1D-969C-4907-B0A8-0EBFCCBB448A}" srcId="{9593367C-6207-4228-8B9B-191883DCAACA}" destId="{02F17B18-584C-47CD-9D3C-9086CF97A71F}" srcOrd="4" destOrd="0" parTransId="{330BB7D4-3B5F-462D-B931-F44091AFA11B}" sibTransId="{D86DD253-1965-428F-A196-968F173A2D2B}"/>
    <dgm:cxn modelId="{545C6D39-A233-4034-A085-E40F0DBCF2E8}" srcId="{751EB4D7-1A79-4446-8DD2-17071C95BD40}" destId="{A933CB18-E45D-4036-80C5-F9ACA057B5F1}" srcOrd="0" destOrd="0" parTransId="{DCED2C5E-DC6E-4550-B8B3-CBC8722D364E}" sibTransId="{8944EE62-4A3C-415D-87AB-4B3E23B32ABA}"/>
    <dgm:cxn modelId="{FE521F78-9A6C-46DD-AE63-69AAF9E68AC9}" type="presOf" srcId="{A933CB18-E45D-4036-80C5-F9ACA057B5F1}" destId="{03A588E0-229C-453E-9994-6E426FA03BEB}" srcOrd="0" destOrd="0" presId="urn:microsoft.com/office/officeart/2005/8/layout/pyramid3"/>
    <dgm:cxn modelId="{245B6F6B-4D65-4405-8F64-DDAA2F075D5B}" type="presOf" srcId="{AE6961EF-C1AD-43A5-B161-F11A571179E1}" destId="{88461157-DC2D-43A2-9633-64EEB60555A3}" srcOrd="0" destOrd="0" presId="urn:microsoft.com/office/officeart/2005/8/layout/pyramid3"/>
    <dgm:cxn modelId="{430FB8A5-E5BE-4763-8E9C-23CDCAC4311A}" srcId="{C6DFEF93-44F5-4EB1-A506-C4CB3CFFC9BC}" destId="{AE6961EF-C1AD-43A5-B161-F11A571179E1}" srcOrd="0" destOrd="0" parTransId="{ACA7A892-1EDD-4B3F-B57F-7E37109F1130}" sibTransId="{C013C4B9-6266-43C0-80E5-402AF3EF5E6F}"/>
    <dgm:cxn modelId="{7D9E94FD-C475-4210-BD4E-0419A97A28D9}" type="presOf" srcId="{9593367C-6207-4228-8B9B-191883DCAACA}" destId="{116E37FB-5EDA-417F-B78B-8D8261733C1C}" srcOrd="0" destOrd="0" presId="urn:microsoft.com/office/officeart/2005/8/layout/pyramid3"/>
    <dgm:cxn modelId="{2E897730-4B2D-4CB2-BC63-1C5C82DE6E1F}" type="presOf" srcId="{C6DFEF93-44F5-4EB1-A506-C4CB3CFFC9BC}" destId="{440E9691-FFD2-4A78-A5B0-7CF085BAB0D2}" srcOrd="0" destOrd="0" presId="urn:microsoft.com/office/officeart/2005/8/layout/pyramid3"/>
    <dgm:cxn modelId="{628F013B-9BC3-4474-9B25-EF46A787776D}" type="presOf" srcId="{BC245273-2609-4E12-A845-40FC0EC0C83A}" destId="{46FE7D9C-C3B7-4EA5-A70F-FB4A2915F531}" srcOrd="0" destOrd="0" presId="urn:microsoft.com/office/officeart/2005/8/layout/pyramid3"/>
    <dgm:cxn modelId="{9DE3DF27-1C38-4AC8-9AED-AC6D0DAADD06}" type="presOf" srcId="{56BE0735-FF0E-4AE1-85D3-B6A7E4B7E327}" destId="{3322E395-6D22-4A94-8650-6DC51046F090}" srcOrd="0" destOrd="0" presId="urn:microsoft.com/office/officeart/2005/8/layout/pyramid3"/>
    <dgm:cxn modelId="{5FE3A61D-5C8A-478D-953E-7B986FBED8B0}" type="presOf" srcId="{4B95A4E5-B44C-43C4-9C6C-9E5CFB3DE8C8}" destId="{79F5883C-DD38-4F94-8AB5-207938BA0CCB}" srcOrd="0" destOrd="0" presId="urn:microsoft.com/office/officeart/2005/8/layout/pyramid3"/>
    <dgm:cxn modelId="{17B449F0-B3B3-457B-81A4-AED9E1507D10}" type="presOf" srcId="{751EB4D7-1A79-4446-8DD2-17071C95BD40}" destId="{DCEB2EB8-13CD-436C-BB1A-A74AA1BEBB21}" srcOrd="1" destOrd="0" presId="urn:microsoft.com/office/officeart/2005/8/layout/pyramid3"/>
    <dgm:cxn modelId="{3BEA9F30-ACE4-48DD-8105-D945E1AC9A89}" type="presOf" srcId="{FD3C3042-7828-456C-A236-1082FE7F4A22}" destId="{4B7C103B-4AAB-45AF-BE8E-6E273118DFFD}" srcOrd="1" destOrd="0" presId="urn:microsoft.com/office/officeart/2005/8/layout/pyramid3"/>
    <dgm:cxn modelId="{42231D8D-391D-47BF-800A-94606E0DDBE2}" type="presOf" srcId="{AE6961EF-C1AD-43A5-B161-F11A571179E1}" destId="{F22A16CA-FE24-423E-AFCD-7BE6CC311E7C}" srcOrd="1" destOrd="0" presId="urn:microsoft.com/office/officeart/2005/8/layout/pyramid3"/>
    <dgm:cxn modelId="{B242A343-6B59-4905-A867-33457390F328}" srcId="{9593367C-6207-4228-8B9B-191883DCAACA}" destId="{C1B40547-3E8A-4BD2-8871-DF549F0526B7}" srcOrd="3" destOrd="0" parTransId="{0FEF0621-876F-464B-8BE1-07D4DB2D5828}" sibTransId="{F043D4E1-B66F-434D-87BE-A239DA8FFE76}"/>
    <dgm:cxn modelId="{DC74224F-4089-491F-809B-07AAB41A5D72}" type="presOf" srcId="{C1B40547-3E8A-4BD2-8871-DF549F0526B7}" destId="{A3D3E3A7-C5B2-40EE-B281-192F892B69B4}" srcOrd="0" destOrd="0" presId="urn:microsoft.com/office/officeart/2005/8/layout/pyramid3"/>
    <dgm:cxn modelId="{C0019D73-6963-4D15-AADC-07B841C3E819}" type="presParOf" srcId="{116E37FB-5EDA-417F-B78B-8D8261733C1C}" destId="{20CCC1DD-C78B-4E7C-B1A1-D2C9689CC2CA}" srcOrd="0" destOrd="0" presId="urn:microsoft.com/office/officeart/2005/8/layout/pyramid3"/>
    <dgm:cxn modelId="{CDD7034B-00A7-427A-8466-41FA2345F468}" type="presParOf" srcId="{20CCC1DD-C78B-4E7C-B1A1-D2C9689CC2CA}" destId="{88461157-DC2D-43A2-9633-64EEB60555A3}" srcOrd="0" destOrd="0" presId="urn:microsoft.com/office/officeart/2005/8/layout/pyramid3"/>
    <dgm:cxn modelId="{6C980A67-7502-43EF-874C-9ACED5523B08}" type="presParOf" srcId="{20CCC1DD-C78B-4E7C-B1A1-D2C9689CC2CA}" destId="{F22A16CA-FE24-423E-AFCD-7BE6CC311E7C}" srcOrd="1" destOrd="0" presId="urn:microsoft.com/office/officeart/2005/8/layout/pyramid3"/>
    <dgm:cxn modelId="{E07EF4B7-0399-4662-A06F-2450FF14B2C5}" type="presParOf" srcId="{20CCC1DD-C78B-4E7C-B1A1-D2C9689CC2CA}" destId="{440E9691-FFD2-4A78-A5B0-7CF085BAB0D2}" srcOrd="2" destOrd="0" presId="urn:microsoft.com/office/officeart/2005/8/layout/pyramid3"/>
    <dgm:cxn modelId="{5EDCB715-0890-459E-A742-8BAD63E12F7F}" type="presParOf" srcId="{20CCC1DD-C78B-4E7C-B1A1-D2C9689CC2CA}" destId="{363C8A39-E589-4620-9C8C-C0DE9D8D73A5}" srcOrd="3" destOrd="0" presId="urn:microsoft.com/office/officeart/2005/8/layout/pyramid3"/>
    <dgm:cxn modelId="{161E0FA6-6438-49E6-8B02-16F120C4136D}" type="presParOf" srcId="{116E37FB-5EDA-417F-B78B-8D8261733C1C}" destId="{905F266C-55A8-4D14-A73E-5AB0FC8CF40D}" srcOrd="1" destOrd="0" presId="urn:microsoft.com/office/officeart/2005/8/layout/pyramid3"/>
    <dgm:cxn modelId="{02A24104-38F7-47BF-855D-0A8E985C4246}" type="presParOf" srcId="{905F266C-55A8-4D14-A73E-5AB0FC8CF40D}" destId="{A54061F5-EFD3-44D1-B4E8-729B74456939}" srcOrd="0" destOrd="0" presId="urn:microsoft.com/office/officeart/2005/8/layout/pyramid3"/>
    <dgm:cxn modelId="{76106E4A-D569-4BF3-A9CD-8702AEEE3170}" type="presParOf" srcId="{905F266C-55A8-4D14-A73E-5AB0FC8CF40D}" destId="{BA58A3EC-3A32-4396-8436-DB280D9A67EB}" srcOrd="1" destOrd="0" presId="urn:microsoft.com/office/officeart/2005/8/layout/pyramid3"/>
    <dgm:cxn modelId="{8AAC2C00-9627-475B-90B2-A22AC3A80433}" type="presParOf" srcId="{905F266C-55A8-4D14-A73E-5AB0FC8CF40D}" destId="{B73B34E0-E607-4868-A4EB-BD334A2F3611}" srcOrd="2" destOrd="0" presId="urn:microsoft.com/office/officeart/2005/8/layout/pyramid3"/>
    <dgm:cxn modelId="{655DC293-2D88-4150-961F-C7467CE6462E}" type="presParOf" srcId="{905F266C-55A8-4D14-A73E-5AB0FC8CF40D}" destId="{9CC7D1AD-DF3E-466B-AC8A-D4BB8B0A04F4}" srcOrd="3" destOrd="0" presId="urn:microsoft.com/office/officeart/2005/8/layout/pyramid3"/>
    <dgm:cxn modelId="{DEA1BBB7-255A-4967-B651-03190EBFEFB9}" type="presParOf" srcId="{116E37FB-5EDA-417F-B78B-8D8261733C1C}" destId="{4117C2A3-63EA-4224-9A86-62F31E218568}" srcOrd="2" destOrd="0" presId="urn:microsoft.com/office/officeart/2005/8/layout/pyramid3"/>
    <dgm:cxn modelId="{F26A4CFF-538F-4DFB-8DB0-F42FBED607BE}" type="presParOf" srcId="{4117C2A3-63EA-4224-9A86-62F31E218568}" destId="{1E609E5C-8694-4DCB-828E-4A03D261BECE}" srcOrd="0" destOrd="0" presId="urn:microsoft.com/office/officeart/2005/8/layout/pyramid3"/>
    <dgm:cxn modelId="{1E69E297-1424-45AF-B596-93DFCA6E5BF4}" type="presParOf" srcId="{4117C2A3-63EA-4224-9A86-62F31E218568}" destId="{4B7C103B-4AAB-45AF-BE8E-6E273118DFFD}" srcOrd="1" destOrd="0" presId="urn:microsoft.com/office/officeart/2005/8/layout/pyramid3"/>
    <dgm:cxn modelId="{A964D821-59D6-4752-8658-61FAF0241D72}" type="presParOf" srcId="{4117C2A3-63EA-4224-9A86-62F31E218568}" destId="{46FE7D9C-C3B7-4EA5-A70F-FB4A2915F531}" srcOrd="2" destOrd="0" presId="urn:microsoft.com/office/officeart/2005/8/layout/pyramid3"/>
    <dgm:cxn modelId="{23677048-1E5A-4DB3-B8BE-132934483780}" type="presParOf" srcId="{4117C2A3-63EA-4224-9A86-62F31E218568}" destId="{57F490C8-074A-4E7B-86F8-DE12E3E39C11}" srcOrd="3" destOrd="0" presId="urn:microsoft.com/office/officeart/2005/8/layout/pyramid3"/>
    <dgm:cxn modelId="{D2DCC4B2-6499-4FB1-94F2-C9B7D7680100}" type="presParOf" srcId="{116E37FB-5EDA-417F-B78B-8D8261733C1C}" destId="{6F150170-9337-455F-91FF-E1D8A855E3D5}" srcOrd="3" destOrd="0" presId="urn:microsoft.com/office/officeart/2005/8/layout/pyramid3"/>
    <dgm:cxn modelId="{CD61996A-1D26-4243-A348-CB7D4C2C030A}" type="presParOf" srcId="{6F150170-9337-455F-91FF-E1D8A855E3D5}" destId="{79F5883C-DD38-4F94-8AB5-207938BA0CCB}" srcOrd="0" destOrd="0" presId="urn:microsoft.com/office/officeart/2005/8/layout/pyramid3"/>
    <dgm:cxn modelId="{A3BF1D30-B412-41C8-AB83-E8D3DAD0D2C0}" type="presParOf" srcId="{6F150170-9337-455F-91FF-E1D8A855E3D5}" destId="{A293CCF0-F836-473A-8391-0E8B1126E9FB}" srcOrd="1" destOrd="0" presId="urn:microsoft.com/office/officeart/2005/8/layout/pyramid3"/>
    <dgm:cxn modelId="{FF33B119-67ED-4A17-A5A8-017C70B33B26}" type="presParOf" srcId="{6F150170-9337-455F-91FF-E1D8A855E3D5}" destId="{A3D3E3A7-C5B2-40EE-B281-192F892B69B4}" srcOrd="2" destOrd="0" presId="urn:microsoft.com/office/officeart/2005/8/layout/pyramid3"/>
    <dgm:cxn modelId="{753B68D0-1EE5-43E5-8556-7767EB15ED91}" type="presParOf" srcId="{6F150170-9337-455F-91FF-E1D8A855E3D5}" destId="{8E78C99A-91E7-468E-B908-08E7C9BAA9A8}" srcOrd="3" destOrd="0" presId="urn:microsoft.com/office/officeart/2005/8/layout/pyramid3"/>
    <dgm:cxn modelId="{2E743448-117F-4AB6-B790-D9BD92D47791}" type="presParOf" srcId="{116E37FB-5EDA-417F-B78B-8D8261733C1C}" destId="{BDD671EA-C90A-4D90-80C4-2A8BF8594FB4}" srcOrd="4" destOrd="0" presId="urn:microsoft.com/office/officeart/2005/8/layout/pyramid3"/>
    <dgm:cxn modelId="{707E0967-6707-42C4-805F-3980DCA5D26D}" type="presParOf" srcId="{BDD671EA-C90A-4D90-80C4-2A8BF8594FB4}" destId="{3322E395-6D22-4A94-8650-6DC51046F090}" srcOrd="0" destOrd="0" presId="urn:microsoft.com/office/officeart/2005/8/layout/pyramid3"/>
    <dgm:cxn modelId="{9808D501-06F9-4F54-AC5D-D7A6F82C81AF}" type="presParOf" srcId="{BDD671EA-C90A-4D90-80C4-2A8BF8594FB4}" destId="{19854D09-DEFD-48E6-ADF5-6E1EAB28C8ED}" srcOrd="1" destOrd="0" presId="urn:microsoft.com/office/officeart/2005/8/layout/pyramid3"/>
    <dgm:cxn modelId="{351A9C47-2E64-4147-A0D3-8DC0985E2702}" type="presParOf" srcId="{BDD671EA-C90A-4D90-80C4-2A8BF8594FB4}" destId="{54F5C7DE-A325-4FBD-AC95-F3D87FA35575}" srcOrd="2" destOrd="0" presId="urn:microsoft.com/office/officeart/2005/8/layout/pyramid3"/>
    <dgm:cxn modelId="{8529597F-61A1-40FD-821B-EB08DABEB02C}" type="presParOf" srcId="{BDD671EA-C90A-4D90-80C4-2A8BF8594FB4}" destId="{EC61482C-FEE3-4F60-8A0C-F69DDB8D1350}" srcOrd="3" destOrd="0" presId="urn:microsoft.com/office/officeart/2005/8/layout/pyramid3"/>
    <dgm:cxn modelId="{B3D0E363-4C42-4955-9D0C-460559660412}" type="presParOf" srcId="{116E37FB-5EDA-417F-B78B-8D8261733C1C}" destId="{B2A6A1D0-B489-4235-9459-EDFB993BD16A}" srcOrd="5" destOrd="0" presId="urn:microsoft.com/office/officeart/2005/8/layout/pyramid3"/>
    <dgm:cxn modelId="{8DF35F4C-BA18-4B3B-A819-1CD8F67B20C7}" type="presParOf" srcId="{B2A6A1D0-B489-4235-9459-EDFB993BD16A}" destId="{03A588E0-229C-453E-9994-6E426FA03BEB}" srcOrd="0" destOrd="0" presId="urn:microsoft.com/office/officeart/2005/8/layout/pyramid3"/>
    <dgm:cxn modelId="{175FFCEC-C0F6-489C-AC9F-504239FAAE0C}" type="presParOf" srcId="{B2A6A1D0-B489-4235-9459-EDFB993BD16A}" destId="{3F7EAEA0-B373-44CF-A852-9FFEE24CF7F3}" srcOrd="1" destOrd="0" presId="urn:microsoft.com/office/officeart/2005/8/layout/pyramid3"/>
    <dgm:cxn modelId="{12350077-F00B-4EC9-B0C1-5898D35D3CD7}" type="presParOf" srcId="{B2A6A1D0-B489-4235-9459-EDFB993BD16A}" destId="{38455585-4209-4F8D-8784-A26A655B875D}" srcOrd="2" destOrd="0" presId="urn:microsoft.com/office/officeart/2005/8/layout/pyramid3"/>
    <dgm:cxn modelId="{983CAFEC-FD60-474B-BBE8-66F0F8070B5A}" type="presParOf" srcId="{B2A6A1D0-B489-4235-9459-EDFB993BD16A}" destId="{DCEB2EB8-13CD-436C-BB1A-A74AA1BEBB21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1157-DC2D-43A2-9633-64EEB60555A3}">
      <dsp:nvSpPr>
        <dsp:cNvPr id="0" name=""/>
        <dsp:cNvSpPr/>
      </dsp:nvSpPr>
      <dsp:spPr>
        <a:xfrm>
          <a:off x="3838484" y="0"/>
          <a:ext cx="2319511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Initial Search Results</a:t>
          </a:r>
          <a:endParaRPr lang="en-US" sz="1500" kern="1200"/>
        </a:p>
      </dsp:txBody>
      <dsp:txXfrm>
        <a:off x="4187437" y="0"/>
        <a:ext cx="1970558" cy="589309"/>
      </dsp:txXfrm>
    </dsp:sp>
    <dsp:sp modelId="{440E9691-FFD2-4A78-A5B0-7CF085BAB0D2}">
      <dsp:nvSpPr>
        <dsp:cNvPr id="0" name=""/>
        <dsp:cNvSpPr/>
      </dsp:nvSpPr>
      <dsp:spPr>
        <a:xfrm rot="10800000">
          <a:off x="0" y="0"/>
          <a:ext cx="4187437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FFC000"/>
              </a:solidFill>
              <a:latin typeface="Calibri Light" panose="020F0302020204030204"/>
            </a:rPr>
            <a:t>1670</a:t>
          </a:r>
          <a:endParaRPr lang="en-US" sz="3500" kern="1200">
            <a:solidFill>
              <a:srgbClr val="FFC000"/>
            </a:solidFill>
          </a:endParaRPr>
        </a:p>
      </dsp:txBody>
      <dsp:txXfrm rot="-10800000">
        <a:off x="732801" y="0"/>
        <a:ext cx="2721834" cy="589309"/>
      </dsp:txXfrm>
    </dsp:sp>
    <dsp:sp modelId="{A54061F5-EFD3-44D1-B4E8-729B74456939}">
      <dsp:nvSpPr>
        <dsp:cNvPr id="0" name=""/>
        <dsp:cNvSpPr/>
      </dsp:nvSpPr>
      <dsp:spPr>
        <a:xfrm>
          <a:off x="3489531" y="589309"/>
          <a:ext cx="2668464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Duplicates Removed</a:t>
          </a:r>
        </a:p>
      </dsp:txBody>
      <dsp:txXfrm>
        <a:off x="3838484" y="589309"/>
        <a:ext cx="2319511" cy="589309"/>
      </dsp:txXfrm>
    </dsp:sp>
    <dsp:sp modelId="{B73B34E0-E607-4868-A4EB-BD334A2F3611}">
      <dsp:nvSpPr>
        <dsp:cNvPr id="0" name=""/>
        <dsp:cNvSpPr/>
      </dsp:nvSpPr>
      <dsp:spPr>
        <a:xfrm rot="10800000">
          <a:off x="348953" y="589309"/>
          <a:ext cx="3489531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FFFF00"/>
              </a:solidFill>
              <a:latin typeface="Calibri Light" panose="020F0302020204030204"/>
            </a:rPr>
            <a:t>1645</a:t>
          </a:r>
          <a:endParaRPr lang="en-US" sz="3500" kern="1200">
            <a:solidFill>
              <a:srgbClr val="FFFF00"/>
            </a:solidFill>
          </a:endParaRPr>
        </a:p>
      </dsp:txBody>
      <dsp:txXfrm rot="-10800000">
        <a:off x="959621" y="589309"/>
        <a:ext cx="2268195" cy="589309"/>
      </dsp:txXfrm>
    </dsp:sp>
    <dsp:sp modelId="{1E609E5C-8694-4DCB-828E-4A03D261BECE}">
      <dsp:nvSpPr>
        <dsp:cNvPr id="0" name=""/>
        <dsp:cNvSpPr/>
      </dsp:nvSpPr>
      <dsp:spPr>
        <a:xfrm>
          <a:off x="3140577" y="1178619"/>
          <a:ext cx="3017418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Titles with Clear Irrelevance Removed</a:t>
          </a:r>
        </a:p>
      </dsp:txBody>
      <dsp:txXfrm>
        <a:off x="3489531" y="1178619"/>
        <a:ext cx="2668464" cy="589309"/>
      </dsp:txXfrm>
    </dsp:sp>
    <dsp:sp modelId="{46FE7D9C-C3B7-4EA5-A70F-FB4A2915F531}">
      <dsp:nvSpPr>
        <dsp:cNvPr id="0" name=""/>
        <dsp:cNvSpPr/>
      </dsp:nvSpPr>
      <dsp:spPr>
        <a:xfrm rot="10800000">
          <a:off x="697906" y="1178619"/>
          <a:ext cx="2791624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FFFF00"/>
              </a:solidFill>
              <a:latin typeface="Calibri Light" panose="020F0302020204030204"/>
            </a:rPr>
            <a:t>292</a:t>
          </a:r>
        </a:p>
      </dsp:txBody>
      <dsp:txXfrm rot="-10800000">
        <a:off x="1186440" y="1178619"/>
        <a:ext cx="1814556" cy="589309"/>
      </dsp:txXfrm>
    </dsp:sp>
    <dsp:sp modelId="{79F5883C-DD38-4F94-8AB5-207938BA0CCB}">
      <dsp:nvSpPr>
        <dsp:cNvPr id="0" name=""/>
        <dsp:cNvSpPr/>
      </dsp:nvSpPr>
      <dsp:spPr>
        <a:xfrm>
          <a:off x="2791624" y="1767929"/>
          <a:ext cx="3366371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Review of Abstracts (Summary) with Irrelevant Literature Removed</a:t>
          </a:r>
        </a:p>
      </dsp:txBody>
      <dsp:txXfrm>
        <a:off x="3140577" y="1767929"/>
        <a:ext cx="3017418" cy="589309"/>
      </dsp:txXfrm>
    </dsp:sp>
    <dsp:sp modelId="{A3D3E3A7-C5B2-40EE-B281-192F892B69B4}">
      <dsp:nvSpPr>
        <dsp:cNvPr id="0" name=""/>
        <dsp:cNvSpPr/>
      </dsp:nvSpPr>
      <dsp:spPr>
        <a:xfrm rot="10800000">
          <a:off x="1046859" y="1767929"/>
          <a:ext cx="2093718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FFFF00"/>
              </a:solidFill>
              <a:latin typeface="Calibri Light" panose="020F0302020204030204"/>
            </a:rPr>
            <a:t>29</a:t>
          </a:r>
        </a:p>
      </dsp:txBody>
      <dsp:txXfrm rot="-10800000">
        <a:off x="1413260" y="1767929"/>
        <a:ext cx="1360917" cy="589309"/>
      </dsp:txXfrm>
    </dsp:sp>
    <dsp:sp modelId="{3322E395-6D22-4A94-8650-6DC51046F090}">
      <dsp:nvSpPr>
        <dsp:cNvPr id="0" name=""/>
        <dsp:cNvSpPr/>
      </dsp:nvSpPr>
      <dsp:spPr>
        <a:xfrm>
          <a:off x="2442671" y="2357239"/>
          <a:ext cx="3715324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Full Read of Articles Ensuring Only Relevant Research Remained</a:t>
          </a:r>
        </a:p>
      </dsp:txBody>
      <dsp:txXfrm>
        <a:off x="2791624" y="2357239"/>
        <a:ext cx="3366371" cy="589309"/>
      </dsp:txXfrm>
    </dsp:sp>
    <dsp:sp modelId="{54F5C7DE-A325-4FBD-AC95-F3D87FA35575}">
      <dsp:nvSpPr>
        <dsp:cNvPr id="0" name=""/>
        <dsp:cNvSpPr/>
      </dsp:nvSpPr>
      <dsp:spPr>
        <a:xfrm rot="10800000">
          <a:off x="1395812" y="2357239"/>
          <a:ext cx="1395812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FFFF00"/>
              </a:solidFill>
              <a:latin typeface="Calibri Light" panose="020F0302020204030204"/>
            </a:rPr>
            <a:t>16</a:t>
          </a:r>
        </a:p>
      </dsp:txBody>
      <dsp:txXfrm rot="-10800000">
        <a:off x="1640079" y="2357239"/>
        <a:ext cx="907278" cy="589309"/>
      </dsp:txXfrm>
    </dsp:sp>
    <dsp:sp modelId="{03A588E0-229C-453E-9994-6E426FA03BEB}">
      <dsp:nvSpPr>
        <dsp:cNvPr id="0" name=""/>
        <dsp:cNvSpPr/>
      </dsp:nvSpPr>
      <dsp:spPr>
        <a:xfrm>
          <a:off x="2093718" y="2946549"/>
          <a:ext cx="4064277" cy="589309"/>
        </a:xfrm>
        <a:prstGeom prst="nonIsoscelesTrapezoid">
          <a:avLst>
            <a:gd name="adj1" fmla="val 59214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latin typeface="Calibri Light" panose="020F0302020204030204"/>
            </a:rPr>
            <a:t>Full Read of Articles Ensuring Only Relevant Research of High Quality Remained</a:t>
          </a:r>
        </a:p>
      </dsp:txBody>
      <dsp:txXfrm>
        <a:off x="2442671" y="2946549"/>
        <a:ext cx="3715324" cy="589309"/>
      </dsp:txXfrm>
    </dsp:sp>
    <dsp:sp modelId="{38455585-4209-4F8D-8784-A26A655B875D}">
      <dsp:nvSpPr>
        <dsp:cNvPr id="0" name=""/>
        <dsp:cNvSpPr/>
      </dsp:nvSpPr>
      <dsp:spPr>
        <a:xfrm rot="10800000">
          <a:off x="1744765" y="2946549"/>
          <a:ext cx="697906" cy="589309"/>
        </a:xfrm>
        <a:prstGeom prst="trapezoid">
          <a:avLst>
            <a:gd name="adj" fmla="val 5921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rgbClr val="00B050"/>
              </a:solidFill>
              <a:latin typeface="Calibri Light" panose="020F0302020204030204"/>
            </a:rPr>
            <a:t>8</a:t>
          </a:r>
        </a:p>
      </dsp:txBody>
      <dsp:txXfrm rot="-10800000">
        <a:off x="1744765" y="2946549"/>
        <a:ext cx="697906" cy="58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CEF62E92-C481-ADD0-83CC-6130A3218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2593" y="716055"/>
            <a:ext cx="2618815" cy="2618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24233"/>
            <a:ext cx="6858000" cy="726692"/>
          </a:xfrm>
        </p:spPr>
        <p:txBody>
          <a:bodyPr anchor="ctr" anchorCtr="0">
            <a:normAutofit/>
          </a:bodyPr>
          <a:lstStyle>
            <a:lvl1pPr algn="ctr">
              <a:defRPr sz="3000" b="1" i="0" spc="80" baseline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24EF68-003B-4615-322B-AB60927079B2}"/>
              </a:ext>
            </a:extLst>
          </p:cNvPr>
          <p:cNvSpPr txBox="1"/>
          <p:nvPr userDrawn="1"/>
        </p:nvSpPr>
        <p:spPr>
          <a:xfrm>
            <a:off x="29737" y="2"/>
            <a:ext cx="3977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spc="50" baseline="0">
                <a:solidFill>
                  <a:schemeClr val="bg1"/>
                </a:solidFill>
                <a:latin typeface="Cabin" pitchFamily="2" charset="77"/>
              </a:rPr>
              <a:t>THAMES VALLEY VIOLENCE PREVENTION PARTNERSHIP</a:t>
            </a:r>
          </a:p>
        </p:txBody>
      </p:sp>
      <p:pic>
        <p:nvPicPr>
          <p:cNvPr id="9" name="Picture 8" descr="A blue and black triangle&#10;&#10;Description automatically generated">
            <a:extLst>
              <a:ext uri="{FF2B5EF4-FFF2-40B4-BE49-F238E27FC236}">
                <a16:creationId xmlns:a16="http://schemas.microsoft.com/office/drawing/2014/main" id="{4C94D653-4EDE-3AEF-86CC-25E226E2C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5" y="4368800"/>
            <a:ext cx="384629" cy="7791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126767-B794-2BD2-E60D-810F63ECFC7B}"/>
              </a:ext>
            </a:extLst>
          </p:cNvPr>
          <p:cNvCxnSpPr/>
          <p:nvPr userDrawn="1"/>
        </p:nvCxnSpPr>
        <p:spPr>
          <a:xfrm>
            <a:off x="775716" y="1281684"/>
            <a:ext cx="487680" cy="0"/>
          </a:xfrm>
          <a:prstGeom prst="line">
            <a:avLst/>
          </a:prstGeom>
          <a:ln w="47625">
            <a:solidFill>
              <a:srgbClr val="0FB6C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E5CD0F5-1E94-3533-81A6-60E60BD6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991"/>
            <a:ext cx="7886700" cy="686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0F8290">
                <a:lumMod val="100000"/>
                <a:alpha val="10000"/>
              </a:srgbClr>
            </a:gs>
            <a:gs pos="9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 spc="80" baseline="0">
                <a:solidFill>
                  <a:srgbClr val="0F8290"/>
                </a:solidFill>
                <a:latin typeface="Cabin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Aft>
                <a:spcPts val="300"/>
              </a:spcAft>
              <a:defRPr b="0" i="0" spc="50" baseline="0">
                <a:latin typeface="Cabin" pitchFamily="2" charset="77"/>
              </a:defRPr>
            </a:lvl1pPr>
            <a:lvl2pPr>
              <a:lnSpc>
                <a:spcPct val="120000"/>
              </a:lnSpc>
              <a:spcAft>
                <a:spcPts val="300"/>
              </a:spcAft>
              <a:defRPr b="0" i="0" spc="50" baseline="0">
                <a:latin typeface="Cabin" pitchFamily="2" charset="77"/>
              </a:defRPr>
            </a:lvl2pPr>
            <a:lvl3pPr>
              <a:lnSpc>
                <a:spcPct val="120000"/>
              </a:lnSpc>
              <a:spcAft>
                <a:spcPts val="300"/>
              </a:spcAft>
              <a:defRPr b="0" i="0" spc="50" baseline="0">
                <a:latin typeface="Cabin" pitchFamily="2" charset="77"/>
              </a:defRPr>
            </a:lvl3pPr>
            <a:lvl4pPr>
              <a:lnSpc>
                <a:spcPct val="120000"/>
              </a:lnSpc>
              <a:spcAft>
                <a:spcPts val="300"/>
              </a:spcAft>
              <a:defRPr b="0" i="0" spc="50" baseline="0">
                <a:latin typeface="Cabin" pitchFamily="2" charset="77"/>
              </a:defRPr>
            </a:lvl4pPr>
            <a:lvl5pPr>
              <a:lnSpc>
                <a:spcPct val="120000"/>
              </a:lnSpc>
              <a:spcAft>
                <a:spcPts val="300"/>
              </a:spcAft>
              <a:defRPr b="0" i="0" spc="50" baseline="0">
                <a:latin typeface="Cabin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8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8540"/>
            <a:ext cx="3886200" cy="2930728"/>
          </a:xfrm>
        </p:spPr>
        <p:txBody>
          <a:bodyPr/>
          <a:lstStyle>
            <a:lvl1pPr>
              <a:lnSpc>
                <a:spcPct val="120000"/>
              </a:lnSpc>
              <a:defRPr spc="50" baseline="0"/>
            </a:lvl1pPr>
            <a:lvl2pPr>
              <a:lnSpc>
                <a:spcPct val="120000"/>
              </a:lnSpc>
              <a:defRPr spc="50" baseline="0"/>
            </a:lvl2pPr>
            <a:lvl3pPr>
              <a:lnSpc>
                <a:spcPct val="120000"/>
              </a:lnSpc>
              <a:defRPr spc="50" baseline="0"/>
            </a:lvl3pPr>
            <a:lvl4pPr>
              <a:lnSpc>
                <a:spcPct val="120000"/>
              </a:lnSpc>
              <a:defRPr spc="50" baseline="0"/>
            </a:lvl4pPr>
            <a:lvl5pPr>
              <a:lnSpc>
                <a:spcPct val="120000"/>
              </a:lnSpc>
              <a:defRPr spc="5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8540"/>
            <a:ext cx="3886200" cy="2930728"/>
          </a:xfrm>
        </p:spPr>
        <p:txBody>
          <a:bodyPr/>
          <a:lstStyle>
            <a:lvl1pPr>
              <a:lnSpc>
                <a:spcPct val="120000"/>
              </a:lnSpc>
              <a:defRPr spc="50" baseline="0"/>
            </a:lvl1pPr>
            <a:lvl2pPr>
              <a:lnSpc>
                <a:spcPct val="120000"/>
              </a:lnSpc>
              <a:defRPr spc="50" baseline="0"/>
            </a:lvl2pPr>
            <a:lvl3pPr>
              <a:lnSpc>
                <a:spcPct val="120000"/>
              </a:lnSpc>
              <a:defRPr spc="50" baseline="0"/>
            </a:lvl3pPr>
            <a:lvl4pPr>
              <a:lnSpc>
                <a:spcPct val="120000"/>
              </a:lnSpc>
              <a:defRPr spc="50" baseline="0"/>
            </a:lvl4pPr>
            <a:lvl5pPr>
              <a:lnSpc>
                <a:spcPct val="120000"/>
              </a:lnSpc>
              <a:defRPr spc="5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496"/>
            <a:ext cx="3868340" cy="617934"/>
          </a:xfrm>
        </p:spPr>
        <p:txBody>
          <a:bodyPr anchor="ctr" anchorCtr="0"/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52430"/>
            <a:ext cx="3868340" cy="243625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496"/>
            <a:ext cx="3887391" cy="617934"/>
          </a:xfrm>
        </p:spPr>
        <p:txBody>
          <a:bodyPr anchor="ctr" anchorCtr="0"/>
          <a:lstStyle>
            <a:lvl1pPr marL="0" indent="0">
              <a:lnSpc>
                <a:spcPct val="12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52430"/>
            <a:ext cx="3887391" cy="243625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73FD33-968A-EB56-55BC-682F21AE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991"/>
            <a:ext cx="7886700" cy="686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E361103-3010-7F6B-44E1-B32C179EF37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72533" y="305459"/>
            <a:ext cx="3886200" cy="761339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GB" sz="1200" b="1" spc="100">
                <a:solidFill>
                  <a:schemeClr val="bg1"/>
                </a:solidFill>
                <a:effectLst/>
                <a:latin typeface="Cabin SemiBold" pitchFamily="2" charset="77"/>
              </a:rPr>
              <a:t>Thames Valley Violence Prevention Partnership</a:t>
            </a:r>
            <a:endParaRPr lang="en-GB" sz="1200" b="1" spc="100">
              <a:solidFill>
                <a:schemeClr val="bg1"/>
              </a:solidFill>
              <a:latin typeface="Cabin SemiBold" pitchFamily="2" charset="77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GB" sz="1000" spc="100">
                <a:solidFill>
                  <a:schemeClr val="bg1"/>
                </a:solidFill>
                <a:effectLst/>
                <a:latin typeface="Cabin" pitchFamily="2" charset="77"/>
              </a:rPr>
              <a:t>Thames Valley Police, Headquarters South, 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GB" sz="1000" spc="100">
                <a:solidFill>
                  <a:schemeClr val="bg1"/>
                </a:solidFill>
                <a:effectLst/>
                <a:latin typeface="Cabin" pitchFamily="2" charset="77"/>
              </a:rPr>
              <a:t>Communications Team, Oxford Road, Kidlington </a:t>
            </a:r>
            <a:endParaRPr lang="en-GB" sz="1000" spc="100">
              <a:solidFill>
                <a:schemeClr val="bg1"/>
              </a:solidFill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01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8290">
                <a:lumMod val="100000"/>
                <a:alpha val="10000"/>
              </a:srgbClr>
            </a:gs>
            <a:gs pos="9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8991"/>
            <a:ext cx="7886700" cy="68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8543"/>
            <a:ext cx="7886700" cy="324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AD3E8B-973F-702B-789A-8A97D38CE007}"/>
              </a:ext>
            </a:extLst>
          </p:cNvPr>
          <p:cNvSpPr/>
          <p:nvPr userDrawn="1"/>
        </p:nvSpPr>
        <p:spPr>
          <a:xfrm>
            <a:off x="-1" y="0"/>
            <a:ext cx="9143999" cy="251999"/>
          </a:xfrm>
          <a:prstGeom prst="rect">
            <a:avLst/>
          </a:prstGeom>
          <a:gradFill>
            <a:gsLst>
              <a:gs pos="33000">
                <a:srgbClr val="2E244F"/>
              </a:gs>
              <a:gs pos="0">
                <a:srgbClr val="221846"/>
              </a:gs>
              <a:gs pos="66000">
                <a:srgbClr val="332358"/>
              </a:gs>
              <a:gs pos="100000">
                <a:srgbClr val="2218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 descr="A purple diamond on a black background&#10;&#10;Description automatically generated">
            <a:extLst>
              <a:ext uri="{FF2B5EF4-FFF2-40B4-BE49-F238E27FC236}">
                <a16:creationId xmlns:a16="http://schemas.microsoft.com/office/drawing/2014/main" id="{6F92590B-DA85-AD87-8D28-E590AEC44D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4367960"/>
            <a:ext cx="398541" cy="775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43CA9-8548-6462-9941-140BFE0F5F47}"/>
              </a:ext>
            </a:extLst>
          </p:cNvPr>
          <p:cNvSpPr txBox="1"/>
          <p:nvPr userDrawn="1"/>
        </p:nvSpPr>
        <p:spPr>
          <a:xfrm>
            <a:off x="29737" y="2"/>
            <a:ext cx="3977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spc="50" baseline="0">
                <a:solidFill>
                  <a:schemeClr val="bg1"/>
                </a:solidFill>
                <a:latin typeface="Cabin" pitchFamily="2" charset="77"/>
              </a:rPr>
              <a:t>THAMES VALLEY VIOLENCE PREVENTION PARTNERSHIP</a:t>
            </a:r>
          </a:p>
        </p:txBody>
      </p:sp>
    </p:spTree>
    <p:extLst>
      <p:ext uri="{BB962C8B-B14F-4D97-AF65-F5344CB8AC3E}">
        <p14:creationId xmlns:p14="http://schemas.microsoft.com/office/powerpoint/2010/main" val="1368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spc="80" baseline="0">
          <a:solidFill>
            <a:srgbClr val="0F8290"/>
          </a:solidFill>
          <a:latin typeface="Cabin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spcAft>
          <a:spcPts val="300"/>
        </a:spcAft>
        <a:buFont typeface="Arial" panose="020B0604020202020204" pitchFamily="34" charset="0"/>
        <a:buChar char="•"/>
        <a:defRPr sz="2100" b="0" i="0" kern="1200" spc="50" baseline="0">
          <a:solidFill>
            <a:schemeClr val="tx1"/>
          </a:solidFill>
          <a:latin typeface="Cabin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Cabin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500" b="0" i="0" kern="1200" spc="50" baseline="0">
          <a:solidFill>
            <a:schemeClr val="tx1"/>
          </a:solidFill>
          <a:latin typeface="Cabin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350" b="0" i="0" kern="1200" spc="50" baseline="0">
          <a:solidFill>
            <a:schemeClr val="tx1"/>
          </a:solidFill>
          <a:latin typeface="Cabin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350" b="0" i="0" kern="1200" spc="50" baseline="0">
          <a:solidFill>
            <a:schemeClr val="tx1"/>
          </a:solidFill>
          <a:latin typeface="Cabin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952345-4831-2091-DC14-BF7D88D1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694" y="3317507"/>
            <a:ext cx="7752230" cy="1675471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Cabin"/>
              </a:rPr>
              <a:t>What Works Series: </a:t>
            </a:r>
            <a:r>
              <a:rPr lang="en-US" sz="2700">
                <a:solidFill>
                  <a:srgbClr val="FFFFFF"/>
                </a:solidFill>
                <a:latin typeface="Cabin"/>
              </a:rPr>
              <a:t>NEET to EET Mentoring</a:t>
            </a:r>
            <a:br>
              <a:rPr lang="en-US" sz="2700">
                <a:solidFill>
                  <a:srgbClr val="FFFFFF"/>
                </a:solidFill>
                <a:latin typeface="Cabin"/>
              </a:rPr>
            </a:br>
            <a:r>
              <a:rPr lang="en-US" sz="1800">
                <a:solidFill>
                  <a:srgbClr val="0F8290"/>
                </a:solidFill>
                <a:latin typeface="Cabin"/>
              </a:rPr>
              <a:t>11</a:t>
            </a:r>
            <a:r>
              <a:rPr lang="en-US" sz="1800" baseline="30000">
                <a:solidFill>
                  <a:srgbClr val="0F8290"/>
                </a:solidFill>
                <a:latin typeface="Cabin"/>
              </a:rPr>
              <a:t>th</a:t>
            </a:r>
            <a:r>
              <a:rPr lang="en-US" sz="1800">
                <a:solidFill>
                  <a:srgbClr val="0F8290"/>
                </a:solidFill>
                <a:latin typeface="Cabin"/>
              </a:rPr>
              <a:t> December 2024</a:t>
            </a:r>
            <a:r>
              <a:rPr lang="en-US"/>
              <a:t/>
            </a:r>
            <a:br>
              <a:rPr lang="en-US"/>
            </a:br>
            <a:r>
              <a:rPr lang="en-US" sz="2200"/>
              <a:t/>
            </a:r>
            <a:br>
              <a:rPr lang="en-US" sz="2200"/>
            </a:br>
            <a:r>
              <a:rPr lang="en-US" sz="1800">
                <a:solidFill>
                  <a:srgbClr val="FFFFFF"/>
                </a:solidFill>
                <a:latin typeface="Cabin"/>
              </a:rPr>
              <a:t>Jade Stevens – Research Project Support Officer, Thames Valley Violence Prevention Partnership</a:t>
            </a:r>
            <a:r>
              <a:rPr lang="en-US" sz="2200">
                <a:latin typeface="Cabin"/>
              </a:rPr>
              <a:t/>
            </a:r>
            <a:br>
              <a:rPr lang="en-US" sz="2200">
                <a:latin typeface="Cabin"/>
              </a:rPr>
            </a:br>
            <a:r>
              <a:rPr lang="en-US" sz="1800">
                <a:latin typeface="Cabin"/>
              </a:rPr>
              <a:t>Tori </a:t>
            </a:r>
            <a:r>
              <a:rPr lang="en-US" sz="1800" err="1">
                <a:latin typeface="Cabin"/>
              </a:rPr>
              <a:t>Olphin</a:t>
            </a:r>
            <a:r>
              <a:rPr lang="en-US" sz="1800">
                <a:latin typeface="Cabin"/>
              </a:rPr>
              <a:t>, M.B.E. – Head of Data Science, Research and Evaluation, Thames Valley Violence Prevention Partnership</a:t>
            </a:r>
          </a:p>
        </p:txBody>
      </p:sp>
    </p:spTree>
    <p:extLst>
      <p:ext uri="{BB962C8B-B14F-4D97-AF65-F5344CB8AC3E}">
        <p14:creationId xmlns:p14="http://schemas.microsoft.com/office/powerpoint/2010/main" val="1397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88003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68433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9D1E590-3147-AA8F-5F0C-D39612F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bin"/>
              </a:rPr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88003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68433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9D1E590-3147-AA8F-5F0C-D39612F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bin"/>
              </a:rPr>
              <a:t>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77193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92854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1"/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b="1" dirty="0">
                <a:ea typeface="Calibri"/>
                <a:cs typeface="Calibri"/>
              </a:rPr>
              <a:t>Limited Periods of Delivery</a:t>
            </a:r>
            <a:r>
              <a:rPr lang="en-US" sz="1200" dirty="0">
                <a:ea typeface="Calibri"/>
                <a:cs typeface="Calibri"/>
              </a:rPr>
              <a:t> 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('one size fits all' approaches to pre-setting closing dates for engagement; e.g. X weeks)</a:t>
            </a:r>
            <a:endParaRPr lang="en-US" dirty="0">
              <a:ea typeface="Calibri"/>
              <a:cs typeface="Calibri"/>
            </a:endParaRPr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b="1" dirty="0">
                <a:ea typeface="Calibri"/>
                <a:cs typeface="Calibri"/>
              </a:rPr>
              <a:t>Low Quantity of Delivery</a:t>
            </a:r>
            <a:r>
              <a:rPr lang="en-US" sz="1200" dirty="0">
                <a:ea typeface="Calibri"/>
                <a:cs typeface="Calibri"/>
              </a:rPr>
              <a:t> </a:t>
            </a:r>
            <a:endParaRPr lang="en-US" sz="120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(one meeting per month for X months)</a:t>
            </a:r>
            <a:endParaRPr lang="en-US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Frequency and Delivery to suit our busy diaries, not solving the problem</a:t>
            </a: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endParaRPr lang="en-US" sz="1200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D1E590-3147-AA8F-5F0C-D39612F8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Duration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11303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42761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ea typeface="Calibri"/>
                <a:cs typeface="Calibri"/>
              </a:rPr>
              <a:t>Short durations for appointments / meetings / contact</a:t>
            </a: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b="1" dirty="0">
                <a:ea typeface="Calibri"/>
                <a:cs typeface="Calibri"/>
              </a:rPr>
              <a:t>Low levels of contact</a:t>
            </a:r>
            <a:r>
              <a:rPr lang="en-US" sz="1200" dirty="0">
                <a:ea typeface="Calibri"/>
                <a:cs typeface="Calibri"/>
              </a:rPr>
              <a:t> </a:t>
            </a:r>
          </a:p>
          <a:p>
            <a:pPr algn="ctr"/>
            <a:r>
              <a:rPr lang="en-US" sz="1200" dirty="0">
                <a:ea typeface="Calibri"/>
                <a:cs typeface="Calibri"/>
              </a:rPr>
              <a:t>(less than one hour per session, with no-contact periods of more than two weeks between sessions)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4F6A76-2111-0391-FB3B-7315CCD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Duration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52747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82480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ea typeface="Calibri"/>
                <a:cs typeface="Calibri"/>
              </a:rPr>
              <a:t>Long term engagement 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a typeface="Calibri"/>
                <a:cs typeface="Calibri"/>
              </a:rPr>
              <a:t>(significant periods of engagement (months to years) enabled as individual need-dependent)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b="1" dirty="0">
                <a:ea typeface="Calibri"/>
                <a:cs typeface="Calibri"/>
              </a:rPr>
              <a:t>Regular and meaningful contact</a:t>
            </a:r>
            <a:r>
              <a:rPr lang="en-US" sz="1200" dirty="0">
                <a:ea typeface="Calibri"/>
                <a:cs typeface="Calibri"/>
              </a:rPr>
              <a:t> </a:t>
            </a:r>
          </a:p>
          <a:p>
            <a:pPr algn="ctr"/>
            <a:r>
              <a:rPr lang="en-US" sz="1200" dirty="0">
                <a:ea typeface="Calibri"/>
                <a:cs typeface="Calibri"/>
              </a:rPr>
              <a:t>(at least one hour per session, with no-contact periods of two weeks or less between sessions)</a:t>
            </a:r>
            <a:endParaRPr lang="en-US"/>
          </a:p>
          <a:p>
            <a:pPr algn="ctr"/>
            <a:endParaRPr lang="en-US" sz="120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Contact rate as needed to support the individual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Duration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/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23060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ea typeface="Calibri"/>
                <a:cs typeface="Calibri"/>
              </a:rPr>
              <a:t>Single component mentoring interventions</a:t>
            </a:r>
            <a:endParaRPr lang="en-US" sz="1200" dirty="0">
              <a:ea typeface="Calibri"/>
              <a:cs typeface="Calibri"/>
            </a:endParaRPr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Face to face discussion element delivery only; with a lack of problem solving (can look like tick box or form filling)</a:t>
            </a:r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Expectations for young people to conduct initial engagement activity independently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4F6A76-2111-0391-FB3B-7315CCD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1762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ea typeface="Calibri"/>
                <a:cs typeface="Calibri"/>
              </a:rPr>
              <a:t>Multi-component interventions (Mentoring Plus)</a:t>
            </a:r>
          </a:p>
          <a:p>
            <a:pPr algn="ctr"/>
            <a:endParaRPr lang="en-US" sz="1200" b="1" dirty="0">
              <a:ea typeface="Calibri"/>
              <a:cs typeface="Calibri"/>
            </a:endParaRPr>
          </a:p>
          <a:p>
            <a:pPr algn="ctr"/>
            <a:r>
              <a:rPr lang="en-US" sz="1200" b="1" dirty="0">
                <a:ea typeface="Calibri"/>
                <a:cs typeface="Calibri"/>
              </a:rPr>
              <a:t>In-depth delivery 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(Person-</a:t>
            </a:r>
            <a:r>
              <a:rPr lang="en-US" sz="1200" dirty="0" err="1">
                <a:ea typeface="Calibri"/>
                <a:cs typeface="Calibri"/>
              </a:rPr>
              <a:t>centred</a:t>
            </a:r>
            <a:r>
              <a:rPr lang="en-US" sz="1200" dirty="0">
                <a:ea typeface="Calibri"/>
                <a:cs typeface="Calibri"/>
              </a:rPr>
              <a:t> approach; positioning an individual young person's unique needs and preferences as the focus of mentoring direction, content and activity)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58450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ea typeface="Calibri"/>
                <a:cs typeface="Calibri"/>
              </a:rPr>
              <a:t>Sessions include a provision of practical and active 'EET engagement' support</a:t>
            </a: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(e.g. CV writing with a young person, collaboratively searching for EET opportunities, supporting them in conversations with college tutors)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81128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1" i="0" u="none" strike="noStrike" baseline="0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Time is taken in mentoring to identify a young person's barriers to EET engagement and problem-solving is applied collaboratively to remove barriers</a:t>
            </a: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A young person's needs are considered holistically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/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6407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ea typeface="Calibri"/>
                <a:cs typeface="Calibri"/>
              </a:rPr>
              <a:t>Mentoring focused on access to the easiest available opportunities</a:t>
            </a:r>
          </a:p>
          <a:p>
            <a:pPr algn="ctr"/>
            <a:endParaRPr lang="en-US" sz="1200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a typeface="Calibri"/>
                <a:cs typeface="Calibri"/>
              </a:rPr>
              <a:t>Mentoring focused on opportunities aligned with a young person's current skill level, rather than their interests and goals for where they want to be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4F6A76-2111-0391-FB3B-7315CCD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bin"/>
              </a:rPr>
              <a:t>NEET to EET Mentoring Rapid Evidence Review: Why?</a:t>
            </a:r>
            <a:endParaRPr lang="en-US">
              <a:latin typeface="Cabi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5770"/>
            <a:ext cx="7828491" cy="27910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b="1">
                <a:latin typeface="Cabin"/>
              </a:rPr>
              <a:t>Early intervention for NEET young people to support with EET engagement in Thames Valley</a:t>
            </a:r>
          </a:p>
          <a:p>
            <a:r>
              <a:rPr lang="en-GB" sz="1600" b="1">
                <a:latin typeface="Cabin"/>
              </a:rPr>
              <a:t>Existing Evidence</a:t>
            </a:r>
          </a:p>
          <a:p>
            <a:pPr lvl="1"/>
            <a:r>
              <a:rPr lang="en-GB" sz="1200">
                <a:latin typeface="Cabin"/>
              </a:rPr>
              <a:t>Mentoring can support young people in making changes in attitudes and behaviours in different areas of life</a:t>
            </a:r>
            <a:endParaRPr lang="en-GB" sz="1200">
              <a:latin typeface="Cabin" pitchFamily="2" charset="0"/>
            </a:endParaRPr>
          </a:p>
          <a:p>
            <a:pPr lvl="1"/>
            <a:r>
              <a:rPr lang="en-GB" sz="1200">
                <a:latin typeface="Cabin"/>
              </a:rPr>
              <a:t>Some evidence around NEET to EET mentoring (without quantity or quality)</a:t>
            </a:r>
          </a:p>
          <a:p>
            <a:pPr lvl="1"/>
            <a:r>
              <a:rPr lang="en-GB" sz="1200">
                <a:latin typeface="Cabin"/>
              </a:rPr>
              <a:t>No existing 'what works' guide or systematic review to inform intervention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8C111-CDE6-59DF-3FA6-72CB422BBD01}"/>
              </a:ext>
            </a:extLst>
          </p:cNvPr>
          <p:cNvSpPr txBox="1"/>
          <p:nvPr/>
        </p:nvSpPr>
        <p:spPr>
          <a:xfrm>
            <a:off x="630724" y="3882227"/>
            <a:ext cx="819236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abin"/>
                <a:ea typeface="+mn-lt"/>
                <a:cs typeface="+mn-lt"/>
              </a:rPr>
              <a:t>A rapid evidence review is a commonly used method to identify what evidence exists that relates to a particular problem, to identify the strengths and weaknesses of that evidence and to </a:t>
            </a:r>
            <a:r>
              <a:rPr lang="en-US" sz="1400" b="1" dirty="0" err="1">
                <a:latin typeface="Cabin"/>
                <a:ea typeface="+mn-lt"/>
                <a:cs typeface="+mn-lt"/>
              </a:rPr>
              <a:t>summarise</a:t>
            </a:r>
            <a:r>
              <a:rPr lang="en-US" sz="1400" b="1" dirty="0">
                <a:latin typeface="Cabin"/>
                <a:ea typeface="+mn-lt"/>
                <a:cs typeface="+mn-lt"/>
              </a:rPr>
              <a:t> the findings so that learning can be gained that will assist with development of policy or further research</a:t>
            </a:r>
            <a:endParaRPr lang="en-US" sz="1400" b="1" dirty="0">
              <a:latin typeface="Cabi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/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suggest could work?</a:t>
                      </a:r>
                    </a:p>
                  </a:txBody>
                  <a:tcPr>
                    <a:solidFill>
                      <a:srgbClr val="188B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93197"/>
              </p:ext>
            </p:extLst>
          </p:nvPr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 b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ea typeface="Calibri"/>
                <a:cs typeface="Calibri"/>
              </a:rPr>
              <a:t>Goal setting is directed by the short-term and fast transition of a young person from NEET to EET</a:t>
            </a:r>
          </a:p>
          <a:p>
            <a:pPr algn="ctr"/>
            <a:endParaRPr lang="en-US" sz="12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a typeface="Calibri"/>
                <a:cs typeface="Calibri"/>
              </a:rPr>
              <a:t>No consideration for a young person's future or career prospects</a:t>
            </a:r>
          </a:p>
          <a:p>
            <a:pPr algn="ctr"/>
            <a:endParaRPr lang="en-US" sz="1200" b="1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'Our goals, not theirs'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4F6A76-2111-0391-FB3B-7315CCD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Aims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37644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Keep young people’s careers, futures and any individual barriers to engagement in mind, as shaped by their individual and unique wants, interests and needs</a:t>
            </a:r>
            <a:endParaRPr lang="en-US" dirty="0"/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Consider the young person holistically in collaborating with them to plan and progress towards achieving their potential</a:t>
            </a:r>
            <a:endParaRPr lang="en-US" dirty="0"/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Meaningful EET opportunities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54178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ea typeface="Calibri"/>
                <a:cs typeface="Calibri"/>
              </a:rPr>
              <a:t>Assist the young person in finding support that helps to remove or reduce barriers</a:t>
            </a:r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Being NEET is often not the only difficulty in a young person's life, so we should support the young person holistically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75099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Training for mentors 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Making it known that there are opportunities that the young person can take advantage of</a:t>
            </a:r>
            <a:endParaRPr lang="en-US" dirty="0"/>
          </a:p>
          <a:p>
            <a:pPr algn="ctr"/>
            <a:endParaRPr lang="en-US" sz="1200" b="1">
              <a:ea typeface="Calibri"/>
              <a:cs typeface="Calibri"/>
            </a:endParaRPr>
          </a:p>
          <a:p>
            <a:pPr algn="ctr"/>
            <a:r>
              <a:rPr lang="en-US" sz="1200" dirty="0">
                <a:ea typeface="Calibri"/>
                <a:cs typeface="Calibri"/>
              </a:rPr>
              <a:t>Hope and excitement are powerful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CADCB-7BE8-BCBB-8D46-8F63664CF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67636"/>
              </p:ext>
            </p:extLst>
          </p:nvPr>
        </p:nvGraphicFramePr>
        <p:xfrm>
          <a:off x="598147" y="921894"/>
          <a:ext cx="38071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04">
                  <a:extLst>
                    <a:ext uri="{9D8B030D-6E8A-4147-A177-3AD203B41FA5}">
                      <a16:colId xmlns:a16="http://schemas.microsoft.com/office/drawing/2014/main" val="3709732124"/>
                    </a:ext>
                  </a:extLst>
                </a:gridCol>
              </a:tblGrid>
              <a:tr h="236226">
                <a:tc>
                  <a:txBody>
                    <a:bodyPr/>
                    <a:lstStyle/>
                    <a:p>
                      <a:r>
                        <a:rPr lang="en-US" sz="1100" b="0" dirty="0"/>
                        <a:t>What does the evidence suggest could work?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2520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Long-term intervention engagement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1344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libri"/>
                        </a:rPr>
                        <a:t>Multi-component interventions (Mentoring Plus)</a:t>
                      </a:r>
                      <a:endParaRPr lang="en-US" sz="1100" b="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7708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Practical and active ‘EET’ support (e.g. CV writing with a young person)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4277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person-</a:t>
                      </a:r>
                      <a:r>
                        <a:rPr lang="en-US" sz="1100" b="0" i="0" u="none" strike="noStrike" baseline="0" noProof="0" dirty="0" err="1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centred</a:t>
                      </a: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 problem solving to remove barriers to engagement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54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involves devising and implementing a set of short-term and long-term goals with a young person, directed by their individual wants, interests and needs</a:t>
                      </a:r>
                      <a:endParaRPr lang="en-US" sz="1100" b="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444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referrals and/or supported applications for access to mental health support, and other wider services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13323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Includes exposure to experiences (e.g. volunteering, work placement, careers fair)</a:t>
                      </a:r>
                      <a:endParaRPr lang="en-US" sz="1100" dirty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63211"/>
                  </a:ext>
                </a:extLst>
              </a:tr>
              <a:tr h="236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Training for mentors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5E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7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B907C2-99FB-DFB7-DEDE-E104CEC41946}"/>
              </a:ext>
            </a:extLst>
          </p:cNvPr>
          <p:cNvGraphicFramePr>
            <a:graphicFrameLocks noGrp="1"/>
          </p:cNvGraphicFramePr>
          <p:nvPr/>
        </p:nvGraphicFramePr>
        <p:xfrm>
          <a:off x="4760967" y="921894"/>
          <a:ext cx="3847675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675">
                  <a:extLst>
                    <a:ext uri="{9D8B030D-6E8A-4147-A177-3AD203B41FA5}">
                      <a16:colId xmlns:a16="http://schemas.microsoft.com/office/drawing/2014/main" val="2994051150"/>
                    </a:ext>
                  </a:extLst>
                </a:gridCol>
              </a:tblGrid>
              <a:tr h="193007">
                <a:tc>
                  <a:txBody>
                    <a:bodyPr/>
                    <a:lstStyle/>
                    <a:p>
                      <a:r>
                        <a:rPr lang="en-US" sz="1100" b="0"/>
                        <a:t>What does the evidence show does not work?</a:t>
                      </a:r>
                    </a:p>
                  </a:txBody>
                  <a:tcPr>
                    <a:solidFill>
                      <a:srgbClr val="8B1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02756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‘Light touch’ interventions (low and limited period of delivery)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79827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Short durations for appointments / meetings / contact</a:t>
                      </a:r>
                      <a:endParaRPr lang="en-US" sz="1100" b="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352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Expectations for young people to conduct initial engagement activity independently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08068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current skill level / opportunity availability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65173"/>
                  </a:ext>
                </a:extLst>
              </a:tr>
              <a:tr h="1930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>
                              <a:lumMod val="76000"/>
                            </a:schemeClr>
                          </a:solidFill>
                          <a:latin typeface="Calibri"/>
                        </a:rPr>
                        <a:t>Activity directed by short-term ‘now’ goals only</a:t>
                      </a:r>
                      <a:endParaRPr lang="en-US" sz="11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490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A1CF5-FEAC-BCF3-D7D1-F7B2A372ECD5}"/>
              </a:ext>
            </a:extLst>
          </p:cNvPr>
          <p:cNvSpPr/>
          <p:nvPr/>
        </p:nvSpPr>
        <p:spPr>
          <a:xfrm>
            <a:off x="4606699" y="2874988"/>
            <a:ext cx="4160206" cy="1713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Training should be provided both in mentoring skills, but also in skills to assist the young person with becoming EET; such as: </a:t>
            </a:r>
            <a:endParaRPr lang="en-US" dirty="0">
              <a:ea typeface="Calibri"/>
              <a:cs typeface="Calibri"/>
            </a:endParaRPr>
          </a:p>
          <a:p>
            <a:pPr algn="ctr"/>
            <a:endParaRPr lang="en-US" sz="1200" dirty="0">
              <a:ea typeface="Calibri"/>
              <a:cs typeface="Calibri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Awareness of education options</a:t>
            </a:r>
            <a:endParaRPr lang="en-US" dirty="0">
              <a:ea typeface="Calibri"/>
              <a:cs typeface="Calibri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CV writing</a:t>
            </a:r>
            <a:endParaRPr lang="en-US" dirty="0">
              <a:ea typeface="Calibri"/>
              <a:cs typeface="Calibri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Job searching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701345-E1AA-2593-FB92-EF53D43E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8011"/>
            <a:ext cx="7886700" cy="686125"/>
          </a:xfrm>
        </p:spPr>
        <p:txBody>
          <a:bodyPr>
            <a:normAutofit/>
          </a:bodyPr>
          <a:lstStyle/>
          <a:p>
            <a:r>
              <a:rPr lang="en-GB">
                <a:latin typeface="Cabin"/>
              </a:rPr>
              <a:t>Mentoring Content and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C89359-40FB-D73E-6989-BFE4213449CB}"/>
              </a:ext>
            </a:extLst>
          </p:cNvPr>
          <p:cNvSpPr/>
          <p:nvPr/>
        </p:nvSpPr>
        <p:spPr>
          <a:xfrm>
            <a:off x="2351751" y="1213618"/>
            <a:ext cx="4441736" cy="3282016"/>
          </a:xfrm>
          <a:prstGeom prst="roundRect">
            <a:avLst/>
          </a:prstGeom>
          <a:solidFill>
            <a:srgbClr val="8B1A64"/>
          </a:solidFill>
          <a:ln>
            <a:solidFill>
              <a:srgbClr val="8B1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ea typeface="Calibri"/>
                <a:cs typeface="Calibri"/>
              </a:rPr>
              <a:t>Doing the things in the pink boxes above</a:t>
            </a:r>
          </a:p>
          <a:p>
            <a:r>
              <a:rPr lang="en-US" sz="1600" dirty="0">
                <a:ea typeface="Calibri"/>
                <a:cs typeface="Calibri"/>
              </a:rPr>
              <a:t>could be worse than doing nothing: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 b="1" dirty="0">
              <a:ea typeface="Calibri"/>
              <a:cs typeface="Calibri"/>
            </a:endParaRPr>
          </a:p>
          <a:p>
            <a:r>
              <a:rPr lang="en-US" sz="1600" b="1" dirty="0">
                <a:ea typeface="Calibri"/>
                <a:cs typeface="Calibri"/>
              </a:rPr>
              <a:t>Increase Vulnerabilities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Left open to exploitation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Uncertainty of future</a:t>
            </a:r>
          </a:p>
          <a:p>
            <a:endParaRPr lang="en-US" sz="1600" b="1" dirty="0">
              <a:ea typeface="Calibri"/>
              <a:cs typeface="Calibri"/>
            </a:endParaRPr>
          </a:p>
          <a:p>
            <a:r>
              <a:rPr lang="en-US" sz="1600" b="1" dirty="0">
                <a:ea typeface="Calibri"/>
                <a:cs typeface="Calibri"/>
              </a:rPr>
              <a:t>Engagement in low quality employment: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Employment without training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Calibri"/>
                <a:cs typeface="Calibri"/>
              </a:rPr>
              <a:t>Zero-hour</a:t>
            </a:r>
            <a:r>
              <a:rPr lang="en-US" sz="1600" dirty="0">
                <a:ea typeface="Calibri"/>
                <a:cs typeface="Calibri"/>
              </a:rPr>
              <a:t> contracts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Backfire Effects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C4F7DA-C1A9-A2CD-CA9C-FBED031E08AA}"/>
              </a:ext>
            </a:extLst>
          </p:cNvPr>
          <p:cNvSpPr/>
          <p:nvPr/>
        </p:nvSpPr>
        <p:spPr>
          <a:xfrm>
            <a:off x="627629" y="1214437"/>
            <a:ext cx="4230120" cy="3444308"/>
          </a:xfrm>
          <a:prstGeom prst="roundRect">
            <a:avLst/>
          </a:prstGeom>
          <a:solidFill>
            <a:srgbClr val="0F8290"/>
          </a:solidFill>
          <a:ln>
            <a:solidFill>
              <a:srgbClr val="0F82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Person Centred</a:t>
            </a:r>
            <a:endParaRPr lang="en-US" sz="1600" i="1" dirty="0">
              <a:solidFill>
                <a:srgbClr val="000000"/>
              </a:solidFill>
              <a:latin typeface="Cabin"/>
            </a:endParaRP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Problem Solving</a:t>
            </a: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Practical Support</a:t>
            </a: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Based on Wants, Needs and Goals</a:t>
            </a: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Long-term with duration to suit person</a:t>
            </a:r>
            <a:endParaRPr lang="en-US" sz="1600" i="1" dirty="0">
              <a:solidFill>
                <a:srgbClr val="000000"/>
              </a:solidFill>
              <a:latin typeface="Cabin"/>
            </a:endParaRP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In-depth, Multi-component</a:t>
            </a:r>
            <a:endParaRPr lang="en-US" sz="1600" i="1" dirty="0">
              <a:solidFill>
                <a:srgbClr val="000000"/>
              </a:solidFill>
              <a:latin typeface="Cabin"/>
            </a:endParaRPr>
          </a:p>
          <a:p>
            <a:pPr marL="285750" indent="-285750">
              <a:lnSpc>
                <a:spcPct val="120000"/>
              </a:lnSpc>
              <a:spcBef>
                <a:spcPts val="750"/>
              </a:spcBef>
              <a:spcAft>
                <a:spcPts val="300"/>
              </a:spcAft>
              <a:buFont typeface="Arial"/>
              <a:buChar char="•"/>
            </a:pPr>
            <a:r>
              <a:rPr lang="en-GB" sz="1600" i="1" dirty="0">
                <a:solidFill>
                  <a:srgbClr val="000000"/>
                </a:solidFill>
                <a:latin typeface="Cabin"/>
              </a:rPr>
              <a:t>Remove barriers</a:t>
            </a:r>
            <a:endParaRPr lang="en-US" sz="1600" i="1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991"/>
            <a:ext cx="7886700" cy="4360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dirty="0">
                <a:latin typeface="Cabin"/>
              </a:rPr>
              <a:t>It is possible to design things that are more likely to succeed:</a:t>
            </a:r>
          </a:p>
        </p:txBody>
      </p:sp>
      <p:pic>
        <p:nvPicPr>
          <p:cNvPr id="5" name="Picture 4" descr="Puzzle in brain">
            <a:extLst>
              <a:ext uri="{FF2B5EF4-FFF2-40B4-BE49-F238E27FC236}">
                <a16:creationId xmlns:a16="http://schemas.microsoft.com/office/drawing/2014/main" id="{4F6E98A3-E96C-5C47-B84E-8EB9127C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68" r="544" b="-182"/>
          <a:stretch/>
        </p:blipFill>
        <p:spPr>
          <a:xfrm>
            <a:off x="5256779" y="1451202"/>
            <a:ext cx="3549102" cy="29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bin"/>
              </a:rPr>
              <a:t>What does this mean...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213304"/>
            <a:ext cx="7894320" cy="3885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>
                <a:latin typeface="Cabin"/>
              </a:rPr>
              <a:t>Make the most of resources:</a:t>
            </a:r>
            <a:endParaRPr lang="en-US"/>
          </a:p>
          <a:p>
            <a:r>
              <a:rPr lang="en-GB" sz="1400">
                <a:latin typeface="Cabin"/>
              </a:rPr>
              <a:t>Funding and Time in the Public Sector</a:t>
            </a:r>
          </a:p>
          <a:p>
            <a:r>
              <a:rPr lang="en-GB" sz="1400">
                <a:latin typeface="Cabin"/>
              </a:rPr>
              <a:t>Time and Appetite of the Young Person</a:t>
            </a:r>
            <a:endParaRPr lang="en-GB" sz="1400" dirty="0">
              <a:latin typeface="Cabin"/>
            </a:endParaRPr>
          </a:p>
          <a:p>
            <a:endParaRPr lang="en-GB" sz="1400"/>
          </a:p>
          <a:p>
            <a:pPr marL="0" indent="0">
              <a:buNone/>
            </a:pPr>
            <a:r>
              <a:rPr lang="en-GB" sz="1400" b="1">
                <a:latin typeface="Cabin"/>
              </a:rPr>
              <a:t>Need to design interventions that have best chance of working or we:</a:t>
            </a:r>
            <a:endParaRPr lang="en-GB" sz="1400" b="1" dirty="0">
              <a:latin typeface="Cabin"/>
            </a:endParaRPr>
          </a:p>
          <a:p>
            <a:r>
              <a:rPr lang="en-GB" sz="1400">
                <a:latin typeface="Cabin"/>
              </a:rPr>
              <a:t>Waste money and time (everyone's)</a:t>
            </a:r>
            <a:endParaRPr lang="en-GB" sz="1400" dirty="0"/>
          </a:p>
          <a:p>
            <a:r>
              <a:rPr lang="en-GB" sz="1400">
                <a:latin typeface="Cabin"/>
              </a:rPr>
              <a:t>Damage trust that we are there to help</a:t>
            </a:r>
            <a:endParaRPr lang="en-GB" sz="1400" dirty="0"/>
          </a:p>
          <a:p>
            <a:r>
              <a:rPr lang="en-GB" sz="1400">
                <a:latin typeface="Cabin"/>
              </a:rPr>
              <a:t>Damage Legitimacy</a:t>
            </a:r>
            <a:endParaRPr lang="en-GB" sz="1400" dirty="0">
              <a:latin typeface="Cabin"/>
            </a:endParaRPr>
          </a:p>
          <a:p>
            <a:pPr marL="0" indent="0">
              <a:buNone/>
            </a:pP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4578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bin"/>
              </a:rPr>
              <a:t>What should we do...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68" y="1213304"/>
            <a:ext cx="4383677" cy="3885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latin typeface="Cabin"/>
              </a:rPr>
              <a:t>Use to Improve Intervention Design</a:t>
            </a:r>
            <a:endParaRPr lang="en-GB" sz="1400" b="1" dirty="0"/>
          </a:p>
          <a:p>
            <a:r>
              <a:rPr lang="en-GB" sz="1400" dirty="0">
                <a:latin typeface="Cabin"/>
              </a:rPr>
              <a:t>Spot where we can improve</a:t>
            </a:r>
          </a:p>
          <a:p>
            <a:r>
              <a:rPr lang="en-GB" sz="1400" dirty="0">
                <a:latin typeface="Cabin"/>
              </a:rPr>
              <a:t>Recognise areas of good (and less good) practice</a:t>
            </a:r>
          </a:p>
          <a:p>
            <a:r>
              <a:rPr lang="en-GB" sz="1400" dirty="0">
                <a:latin typeface="Cabin"/>
              </a:rPr>
              <a:t>Improve our cohort identification</a:t>
            </a:r>
            <a:endParaRPr lang="en-GB" sz="1400" dirty="0"/>
          </a:p>
          <a:p>
            <a:endParaRPr lang="en-GB" sz="1400"/>
          </a:p>
          <a:p>
            <a:pPr marL="0" indent="0">
              <a:buNone/>
            </a:pPr>
            <a:r>
              <a:rPr lang="en-GB" sz="1400" b="1" dirty="0">
                <a:latin typeface="Cabin"/>
              </a:rPr>
              <a:t>Test New Approaches and Add to the Evidence</a:t>
            </a:r>
            <a:endParaRPr lang="en-GB" dirty="0"/>
          </a:p>
          <a:p>
            <a:r>
              <a:rPr lang="en-GB" sz="1400" dirty="0">
                <a:latin typeface="Cabin"/>
              </a:rPr>
              <a:t>We still need to evidence:</a:t>
            </a:r>
            <a:endParaRPr lang="en-GB" sz="1400" dirty="0"/>
          </a:p>
          <a:p>
            <a:pPr lvl="1"/>
            <a:r>
              <a:rPr lang="en-GB" sz="1100" dirty="0">
                <a:latin typeface="Cabin"/>
              </a:rPr>
              <a:t>what works best</a:t>
            </a:r>
            <a:endParaRPr lang="en-GB" sz="1100" dirty="0"/>
          </a:p>
          <a:p>
            <a:pPr lvl="1"/>
            <a:r>
              <a:rPr lang="en-GB" sz="1100" dirty="0">
                <a:latin typeface="Cabin"/>
              </a:rPr>
              <a:t>at what dosage</a:t>
            </a:r>
            <a:endParaRPr lang="en-GB" sz="1100" dirty="0"/>
          </a:p>
          <a:p>
            <a:pPr lvl="1"/>
            <a:r>
              <a:rPr lang="en-GB" sz="1100" dirty="0">
                <a:latin typeface="Cabin"/>
              </a:rPr>
              <a:t>in which cohorts</a:t>
            </a:r>
            <a:endParaRPr lang="en-GB" sz="1100" dirty="0"/>
          </a:p>
          <a:p>
            <a:pPr marL="0" indent="0">
              <a:buNone/>
            </a:pP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5953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3A65-2663-C1C7-E5DC-0830E2F0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9964"/>
            <a:ext cx="7886700" cy="68612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bin"/>
              </a:rPr>
              <a:t>Watch This Space...</a:t>
            </a:r>
            <a:br>
              <a:rPr lang="en-US">
                <a:latin typeface="Cabin"/>
              </a:rPr>
            </a:br>
            <a:r>
              <a:rPr lang="en-US" sz="3600">
                <a:latin typeface="Cabin"/>
              </a:rPr>
              <a:t>Ignite Mentoring Programme</a:t>
            </a:r>
            <a:endParaRPr lang="en-US" sz="3600"/>
          </a:p>
        </p:txBody>
      </p:sp>
      <p:pic>
        <p:nvPicPr>
          <p:cNvPr id="4" name="Picture 3" descr="A logo with hand prints on it&#10;&#10;Description automatically generated">
            <a:extLst>
              <a:ext uri="{FF2B5EF4-FFF2-40B4-BE49-F238E27FC236}">
                <a16:creationId xmlns:a16="http://schemas.microsoft.com/office/drawing/2014/main" id="{5846CB7A-9FE0-0AC1-F55F-69F29F82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5" y="541718"/>
            <a:ext cx="1669524" cy="1685193"/>
          </a:xfrm>
          <a:prstGeom prst="rect">
            <a:avLst/>
          </a:prstGeom>
        </p:spPr>
      </p:pic>
      <p:pic>
        <p:nvPicPr>
          <p:cNvPr id="6" name="Picture 5" descr="A colorful text with black text&#10;&#10;Description automatically generated">
            <a:extLst>
              <a:ext uri="{FF2B5EF4-FFF2-40B4-BE49-F238E27FC236}">
                <a16:creationId xmlns:a16="http://schemas.microsoft.com/office/drawing/2014/main" id="{DF380526-552A-EC52-C7B8-950674C0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72" y="721984"/>
            <a:ext cx="2082762" cy="1258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66E28-99A5-911A-A5D1-BE7C14697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22" y="3487588"/>
            <a:ext cx="2688418" cy="126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3A8A5E-9E03-63C1-A29B-52C0C58E9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42" y="3283701"/>
            <a:ext cx="1669694" cy="1677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0F8D8-48C9-2CF4-B516-2EC3E3D9A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051" y="340139"/>
            <a:ext cx="1588872" cy="1686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A7C03-EDA2-62DF-FB37-283034E8D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448" y="3166629"/>
            <a:ext cx="2074545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Early Intervention for NEET young people: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213304"/>
            <a:ext cx="7894320" cy="38853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050" b="1" dirty="0">
                <a:latin typeface="Cabin"/>
              </a:rPr>
              <a:t>Risks and Consequences for Young People (for longer than 6 months):</a:t>
            </a:r>
            <a:endParaRPr lang="en-GB" sz="1050" b="1" dirty="0"/>
          </a:p>
          <a:p>
            <a:pPr marL="0" indent="0">
              <a:buNone/>
            </a:pPr>
            <a:r>
              <a:rPr lang="en-GB" sz="900" dirty="0">
                <a:latin typeface="Cabin"/>
              </a:rPr>
              <a:t>*in comparison with peers that have not been NEET by the age of 21</a:t>
            </a:r>
            <a:endParaRPr lang="en-GB" sz="900" dirty="0"/>
          </a:p>
          <a:p>
            <a:pPr lvl="1"/>
            <a:r>
              <a:rPr lang="en-GB" sz="900" dirty="0">
                <a:latin typeface="Cabin"/>
              </a:rPr>
              <a:t>More likely to be unemployed, unqualified, untrained</a:t>
            </a:r>
          </a:p>
          <a:p>
            <a:pPr lvl="1"/>
            <a:r>
              <a:rPr lang="en-GB" sz="900" dirty="0">
                <a:latin typeface="Cabin"/>
              </a:rPr>
              <a:t>More likely to have a criminal record</a:t>
            </a:r>
          </a:p>
          <a:p>
            <a:pPr lvl="1"/>
            <a:r>
              <a:rPr lang="en-GB" sz="900" dirty="0">
                <a:latin typeface="Cabin"/>
              </a:rPr>
              <a:t>More likely to experience poor mental and physical health</a:t>
            </a:r>
          </a:p>
          <a:p>
            <a:pPr lvl="1"/>
            <a:r>
              <a:rPr lang="en-GB" sz="900" dirty="0">
                <a:latin typeface="Cabin"/>
              </a:rPr>
              <a:t>More likely to become a parent</a:t>
            </a:r>
          </a:p>
          <a:p>
            <a:pPr lvl="1"/>
            <a:r>
              <a:rPr lang="en-GB" sz="900" dirty="0">
                <a:latin typeface="Cabin"/>
              </a:rPr>
              <a:t>Less likely to earn as much as peers once employed</a:t>
            </a:r>
          </a:p>
          <a:p>
            <a:pPr>
              <a:buFont typeface="Arial"/>
              <a:buChar char="•"/>
            </a:pPr>
            <a:r>
              <a:rPr lang="en-GB" sz="1000" b="1" dirty="0">
                <a:latin typeface="Cabin"/>
                <a:cs typeface="Arial"/>
              </a:rPr>
              <a:t>Wider Societal Risks and Consequences:</a:t>
            </a:r>
          </a:p>
          <a:p>
            <a:pPr lvl="1">
              <a:buFont typeface="Arial"/>
              <a:buChar char="•"/>
            </a:pPr>
            <a:r>
              <a:rPr lang="en-GB" sz="900" dirty="0">
                <a:latin typeface="Cabin"/>
                <a:cs typeface="Arial"/>
              </a:rPr>
              <a:t>Additional lifetime financial cost to society per NEET young person is </a:t>
            </a:r>
            <a:r>
              <a:rPr lang="en-GB" sz="900" dirty="0" smtClean="0">
                <a:latin typeface="Cabin"/>
                <a:cs typeface="Arial"/>
              </a:rPr>
              <a:t>estimated to be around </a:t>
            </a:r>
            <a:r>
              <a:rPr lang="en-GB" sz="900" dirty="0">
                <a:latin typeface="Cabin"/>
                <a:cs typeface="Arial"/>
              </a:rPr>
              <a:t>£56,000</a:t>
            </a:r>
          </a:p>
          <a:p>
            <a:pPr lvl="1">
              <a:buFont typeface="Arial"/>
              <a:buChar char="•"/>
            </a:pPr>
            <a:endParaRPr lang="en-GB" sz="900" b="1" dirty="0">
              <a:latin typeface="Cabin"/>
              <a:cs typeface="Arial"/>
            </a:endParaRPr>
          </a:p>
          <a:p>
            <a:pPr marL="0" indent="0">
              <a:buNone/>
            </a:pPr>
            <a:r>
              <a:rPr lang="en-GB" sz="1050" dirty="0">
                <a:latin typeface="Cabin"/>
              </a:rPr>
              <a:t>Rising number of young people experiencing NEET circumstances in the UK each year; with 12.2% of young people (872,000) being NEET in 2024.</a:t>
            </a:r>
            <a:endParaRPr lang="en-GB" sz="1050" dirty="0"/>
          </a:p>
          <a:p>
            <a:pPr marL="0" indent="0">
              <a:buNone/>
            </a:pPr>
            <a:r>
              <a:rPr lang="en-GB" sz="1050" dirty="0">
                <a:latin typeface="Cabin"/>
              </a:rPr>
              <a:t>Having identified which risk indicator we wanted to target, with an idea of what type of intervention we might like to implement, this research project was conducted as the '</a:t>
            </a:r>
            <a:r>
              <a:rPr lang="en-GB" sz="1050" b="1" dirty="0">
                <a:latin typeface="Cabin"/>
              </a:rPr>
              <a:t>research scoping</a:t>
            </a:r>
            <a:r>
              <a:rPr lang="en-GB" sz="1050" dirty="0">
                <a:latin typeface="Cabin"/>
              </a:rPr>
              <a:t>' stage of the research project lifecycle.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698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1842-4116-4BE5-8D4C-18E02CE7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bin"/>
              </a:rPr>
              <a:t>What all of this means together...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67995-FC6F-6FA6-0955-62968EA0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3" y="1351172"/>
            <a:ext cx="1288730" cy="1819332"/>
          </a:xfrm>
          <a:prstGeom prst="rect">
            <a:avLst/>
          </a:prstGeom>
        </p:spPr>
      </p:pic>
      <p:pic>
        <p:nvPicPr>
          <p:cNvPr id="6" name="Picture 5" descr="A blue and green background with white text&#10;&#10;Description automatically generated">
            <a:extLst>
              <a:ext uri="{FF2B5EF4-FFF2-40B4-BE49-F238E27FC236}">
                <a16:creationId xmlns:a16="http://schemas.microsoft.com/office/drawing/2014/main" id="{6FFDCCC5-B41B-6DA5-A90E-B05F5E92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01" y="1351172"/>
            <a:ext cx="1277345" cy="1819332"/>
          </a:xfrm>
          <a:prstGeom prst="rect">
            <a:avLst/>
          </a:prstGeom>
        </p:spPr>
      </p:pic>
      <p:pic>
        <p:nvPicPr>
          <p:cNvPr id="7" name="Picture 6" descr="A cover of a book&#10;&#10;Description automatically generated">
            <a:extLst>
              <a:ext uri="{FF2B5EF4-FFF2-40B4-BE49-F238E27FC236}">
                <a16:creationId xmlns:a16="http://schemas.microsoft.com/office/drawing/2014/main" id="{098F3FA0-E80B-7DC2-BE62-A671ACF9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298" y="1351172"/>
            <a:ext cx="1279795" cy="1819333"/>
          </a:xfrm>
          <a:prstGeom prst="rect">
            <a:avLst/>
          </a:prstGeom>
        </p:spPr>
      </p:pic>
      <p:sp>
        <p:nvSpPr>
          <p:cNvPr id="9" name="Half Frame 8">
            <a:extLst>
              <a:ext uri="{FF2B5EF4-FFF2-40B4-BE49-F238E27FC236}">
                <a16:creationId xmlns:a16="http://schemas.microsoft.com/office/drawing/2014/main" id="{860F844C-6F2D-6E25-B910-404DAF1BC24B}"/>
              </a:ext>
            </a:extLst>
          </p:cNvPr>
          <p:cNvSpPr/>
          <p:nvPr/>
        </p:nvSpPr>
        <p:spPr>
          <a:xfrm rot="8100000">
            <a:off x="5312745" y="1735834"/>
            <a:ext cx="1043959" cy="1054192"/>
          </a:xfrm>
          <a:prstGeom prst="halfFram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85C0D0-3020-08BC-3D05-D4AB52F4BAA1}"/>
              </a:ext>
            </a:extLst>
          </p:cNvPr>
          <p:cNvSpPr/>
          <p:nvPr/>
        </p:nvSpPr>
        <p:spPr>
          <a:xfrm>
            <a:off x="2291539" y="1815058"/>
            <a:ext cx="1217621" cy="892922"/>
          </a:xfrm>
          <a:prstGeom prst="rightArrow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1DEA4-FB30-1462-E6DC-E7816C881DEA}"/>
              </a:ext>
            </a:extLst>
          </p:cNvPr>
          <p:cNvSpPr txBox="1"/>
          <p:nvPr/>
        </p:nvSpPr>
        <p:spPr>
          <a:xfrm>
            <a:off x="98991" y="3220206"/>
            <a:ext cx="220966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err="1">
                <a:solidFill>
                  <a:srgbClr val="0F8290"/>
                </a:solidFill>
                <a:ea typeface="Calibri" panose="020F0502020204030204"/>
                <a:cs typeface="Calibri" panose="020F0502020204030204"/>
              </a:rPr>
              <a:t>Maximise</a:t>
            </a:r>
            <a:r>
              <a:rPr lang="en-US" sz="1000" b="1" dirty="0">
                <a:solidFill>
                  <a:srgbClr val="0F8290"/>
                </a:solidFill>
                <a:ea typeface="Calibri" panose="020F0502020204030204"/>
                <a:cs typeface="Calibri" panose="020F0502020204030204"/>
              </a:rPr>
              <a:t> What Works</a:t>
            </a:r>
            <a:endParaRPr lang="en-US" dirty="0"/>
          </a:p>
          <a:p>
            <a:pPr algn="ctr"/>
            <a:endParaRPr lang="en-US" sz="10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Person </a:t>
            </a:r>
            <a:r>
              <a:rPr lang="en-US" sz="1000" dirty="0" err="1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Centred</a:t>
            </a:r>
            <a:endParaRPr lang="en-US" sz="1000" dirty="0">
              <a:solidFill>
                <a:schemeClr val="accent6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Problem Solving</a:t>
            </a: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Practical Support</a:t>
            </a: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Based on Wants, Needs and Goals</a:t>
            </a: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Long-term with duration to suit person</a:t>
            </a: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In-depth, Multi-component</a:t>
            </a:r>
          </a:p>
          <a:p>
            <a:pPr algn="ctr"/>
            <a:r>
              <a:rPr lang="en-US" sz="1000" dirty="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Remove barriers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734B8-CD05-2F61-98A0-10CFDA643526}"/>
              </a:ext>
            </a:extLst>
          </p:cNvPr>
          <p:cNvSpPr txBox="1"/>
          <p:nvPr/>
        </p:nvSpPr>
        <p:spPr>
          <a:xfrm>
            <a:off x="3038043" y="3220205"/>
            <a:ext cx="2929322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F8290"/>
                </a:solidFill>
                <a:ea typeface="Calibri" panose="020F0502020204030204"/>
                <a:cs typeface="Calibri" panose="020F0502020204030204"/>
              </a:rPr>
              <a:t>59% Reduction in Knife Offending in under 18s</a:t>
            </a:r>
            <a:endParaRPr lang="en-US">
              <a:solidFill>
                <a:srgbClr val="0F829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0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 b="1">
                <a:ea typeface="Calibri" panose="020F0502020204030204"/>
                <a:cs typeface="Calibri" panose="020F0502020204030204"/>
              </a:rPr>
              <a:t>Stronger results despite more complicated outcome</a:t>
            </a:r>
          </a:p>
          <a:p>
            <a:pPr algn="ctr"/>
            <a:endParaRPr lang="en-US" sz="10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12 months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Anything relevant that would help the young person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Entirely person-</a:t>
            </a:r>
            <a:r>
              <a:rPr lang="en-US" sz="1000" err="1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centred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In-depth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Duration to suit person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Remove barriers and aid legitimacy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Practical Support where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C72D5-BD38-2AB6-B6D2-1D175F42D0CE}"/>
              </a:ext>
            </a:extLst>
          </p:cNvPr>
          <p:cNvSpPr txBox="1"/>
          <p:nvPr/>
        </p:nvSpPr>
        <p:spPr>
          <a:xfrm>
            <a:off x="6747951" y="3220206"/>
            <a:ext cx="212534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F8290"/>
                </a:solidFill>
                <a:ea typeface="Calibri" panose="020F0502020204030204"/>
                <a:cs typeface="Calibri" panose="020F0502020204030204"/>
              </a:rPr>
              <a:t>17.5% Reduction in Suspension Rate</a:t>
            </a:r>
            <a:endParaRPr lang="en-US"/>
          </a:p>
          <a:p>
            <a:pPr algn="ctr"/>
            <a:endParaRPr lang="en-US" sz="100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Good results, but not as strong as Focused Deterrence, despite less complicated outcome</a:t>
            </a:r>
          </a:p>
          <a:p>
            <a:pPr algn="ctr"/>
            <a:endParaRPr lang="en-US" sz="10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Person-</a:t>
            </a:r>
            <a:r>
              <a:rPr lang="en-US" sz="1000" err="1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centred</a:t>
            </a:r>
            <a:endParaRPr lang="en-US" sz="1000">
              <a:solidFill>
                <a:schemeClr val="accent6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In-depth</a:t>
            </a:r>
          </a:p>
          <a:p>
            <a:pPr algn="ctr"/>
            <a:r>
              <a:rPr lang="en-US" sz="1000">
                <a:solidFill>
                  <a:schemeClr val="accent6">
                    <a:lumMod val="49000"/>
                  </a:schemeClr>
                </a:solidFill>
                <a:ea typeface="Calibri" panose="020F0502020204030204"/>
                <a:cs typeface="Calibri" panose="020F0502020204030204"/>
              </a:rPr>
              <a:t>Practical Support</a:t>
            </a:r>
            <a:endParaRPr lang="en-US">
              <a:solidFill>
                <a:schemeClr val="accent6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000">
                <a:solidFill>
                  <a:schemeClr val="accent2"/>
                </a:solidFill>
                <a:ea typeface="Calibri" panose="020F0502020204030204"/>
                <a:cs typeface="Calibri" panose="020F0502020204030204"/>
              </a:rPr>
              <a:t>7 mentoring sessions</a:t>
            </a:r>
            <a:endParaRPr lang="en-US">
              <a:solidFill>
                <a:schemeClr val="accent2"/>
              </a:solidFill>
              <a:ea typeface="Calibri"/>
              <a:cs typeface="Calibri"/>
            </a:endParaRPr>
          </a:p>
          <a:p>
            <a:pPr algn="ctr"/>
            <a:r>
              <a:rPr lang="en-US" sz="1000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Fixed duration - 30min</a:t>
            </a:r>
            <a:endParaRPr lang="en-US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1000">
              <a:solidFill>
                <a:schemeClr val="accent6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48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1842-4116-4BE5-8D4C-18E02CE7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bin"/>
              </a:rPr>
              <a:t>What all of this means together...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67995-FC6F-6FA6-0955-62968EA0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3" y="1351172"/>
            <a:ext cx="1288730" cy="1819332"/>
          </a:xfrm>
          <a:prstGeom prst="rect">
            <a:avLst/>
          </a:prstGeom>
        </p:spPr>
      </p:pic>
      <p:pic>
        <p:nvPicPr>
          <p:cNvPr id="6" name="Picture 5" descr="A blue and green background with white text&#10;&#10;Description automatically generated">
            <a:extLst>
              <a:ext uri="{FF2B5EF4-FFF2-40B4-BE49-F238E27FC236}">
                <a16:creationId xmlns:a16="http://schemas.microsoft.com/office/drawing/2014/main" id="{6FFDCCC5-B41B-6DA5-A90E-B05F5E92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01" y="1351172"/>
            <a:ext cx="1277345" cy="1819332"/>
          </a:xfrm>
          <a:prstGeom prst="rect">
            <a:avLst/>
          </a:prstGeom>
        </p:spPr>
      </p:pic>
      <p:pic>
        <p:nvPicPr>
          <p:cNvPr id="7" name="Picture 6" descr="A cover of a book&#10;&#10;Description automatically generated">
            <a:extLst>
              <a:ext uri="{FF2B5EF4-FFF2-40B4-BE49-F238E27FC236}">
                <a16:creationId xmlns:a16="http://schemas.microsoft.com/office/drawing/2014/main" id="{098F3FA0-E80B-7DC2-BE62-A671ACF9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298" y="1351172"/>
            <a:ext cx="1279795" cy="1819333"/>
          </a:xfrm>
          <a:prstGeom prst="rect">
            <a:avLst/>
          </a:prstGeom>
        </p:spPr>
      </p:pic>
      <p:sp>
        <p:nvSpPr>
          <p:cNvPr id="9" name="Half Frame 8">
            <a:extLst>
              <a:ext uri="{FF2B5EF4-FFF2-40B4-BE49-F238E27FC236}">
                <a16:creationId xmlns:a16="http://schemas.microsoft.com/office/drawing/2014/main" id="{860F844C-6F2D-6E25-B910-404DAF1BC24B}"/>
              </a:ext>
            </a:extLst>
          </p:cNvPr>
          <p:cNvSpPr/>
          <p:nvPr/>
        </p:nvSpPr>
        <p:spPr>
          <a:xfrm rot="8100000">
            <a:off x="5312745" y="1735834"/>
            <a:ext cx="1043959" cy="1054192"/>
          </a:xfrm>
          <a:prstGeom prst="halfFram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85C0D0-3020-08BC-3D05-D4AB52F4BAA1}"/>
              </a:ext>
            </a:extLst>
          </p:cNvPr>
          <p:cNvSpPr/>
          <p:nvPr/>
        </p:nvSpPr>
        <p:spPr>
          <a:xfrm>
            <a:off x="2291539" y="1815058"/>
            <a:ext cx="1217621" cy="892922"/>
          </a:xfrm>
          <a:prstGeom prst="rightArrow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C2039-990C-88F0-E8AB-A34C95A57BE4}"/>
              </a:ext>
            </a:extLst>
          </p:cNvPr>
          <p:cNvSpPr txBox="1"/>
          <p:nvPr/>
        </p:nvSpPr>
        <p:spPr>
          <a:xfrm>
            <a:off x="635838" y="3179348"/>
            <a:ext cx="788582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100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100" i="1">
                <a:ea typeface="Calibri" panose="020F0502020204030204"/>
                <a:cs typeface="Calibri" panose="020F0502020204030204"/>
              </a:rPr>
              <a:t>There seems to be a lot in common between different unwanted outcomes</a:t>
            </a:r>
          </a:p>
          <a:p>
            <a:pPr marL="285750" indent="-285750">
              <a:buFont typeface="Arial"/>
              <a:buChar char="•"/>
            </a:pPr>
            <a:endParaRPr lang="en-US" sz="1100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100" i="1">
                <a:ea typeface="Calibri" panose="020F0502020204030204"/>
                <a:cs typeface="Calibri" panose="020F0502020204030204"/>
              </a:rPr>
              <a:t>So many common themes to what works</a:t>
            </a:r>
          </a:p>
          <a:p>
            <a:pPr marL="285750" indent="-285750">
              <a:buFont typeface="Arial"/>
              <a:buChar char="•"/>
            </a:pPr>
            <a:endParaRPr lang="en-US" sz="1100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100" i="1">
                <a:ea typeface="Calibri" panose="020F0502020204030204"/>
                <a:cs typeface="Calibri" panose="020F0502020204030204"/>
              </a:rPr>
              <a:t>More complicated outcome to prevent = more/better problem solving needed</a:t>
            </a:r>
          </a:p>
          <a:p>
            <a:pPr marL="285750" indent="-285750">
              <a:buFont typeface="Arial"/>
              <a:buChar char="•"/>
            </a:pPr>
            <a:endParaRPr lang="en-US" sz="1100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100" i="1">
                <a:ea typeface="Calibri" panose="020F0502020204030204"/>
                <a:cs typeface="Calibri" panose="020F0502020204030204"/>
              </a:rPr>
              <a:t>Starting to look like the more positive elements, the better the intervention</a:t>
            </a:r>
          </a:p>
          <a:p>
            <a:pPr marL="285750" indent="-285750">
              <a:buFont typeface="Arial"/>
              <a:buChar char="•"/>
            </a:pPr>
            <a:endParaRPr lang="en-US" sz="1100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100" b="1" i="1">
                <a:ea typeface="Calibri" panose="020F0502020204030204"/>
                <a:cs typeface="Calibri" panose="020F0502020204030204"/>
              </a:rPr>
              <a:t>Person-</a:t>
            </a:r>
            <a:r>
              <a:rPr lang="en-US" sz="1100" b="1" i="1" err="1">
                <a:ea typeface="Calibri" panose="020F0502020204030204"/>
                <a:cs typeface="Calibri" panose="020F0502020204030204"/>
              </a:rPr>
              <a:t>centred</a:t>
            </a:r>
            <a:r>
              <a:rPr lang="en-US" sz="1100" b="1" i="1">
                <a:ea typeface="Calibri" panose="020F0502020204030204"/>
                <a:cs typeface="Calibri" panose="020F0502020204030204"/>
              </a:rPr>
              <a:t> problem-solving approaches seem to be worth testing and investing in</a:t>
            </a:r>
          </a:p>
        </p:txBody>
      </p:sp>
    </p:spTree>
    <p:extLst>
      <p:ext uri="{BB962C8B-B14F-4D97-AF65-F5344CB8AC3E}">
        <p14:creationId xmlns:p14="http://schemas.microsoft.com/office/powerpoint/2010/main" val="24991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Pause for Thought...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8543"/>
            <a:ext cx="7886700" cy="346728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1400"/>
          </a:p>
          <a:p>
            <a:pPr marL="0" indent="0">
              <a:buNone/>
            </a:pPr>
            <a:r>
              <a:rPr lang="en-GB" sz="1400" b="1" i="1">
                <a:latin typeface="Cabin"/>
              </a:rPr>
              <a:t>It is possible to think about each of the problems we are trying to solve, and the interventions we are using to try to solve them...</a:t>
            </a:r>
          </a:p>
          <a:p>
            <a:pPr marL="0" indent="0">
              <a:buNone/>
            </a:pPr>
            <a:endParaRPr lang="en-GB" sz="1400" b="1" i="1">
              <a:latin typeface="Cabin"/>
            </a:endParaRPr>
          </a:p>
          <a:p>
            <a:r>
              <a:rPr lang="en-GB" sz="1400" i="1">
                <a:latin typeface="Cabin"/>
              </a:rPr>
              <a:t>How complicated are the outcomes?</a:t>
            </a:r>
            <a:endParaRPr lang="en-GB" i="1"/>
          </a:p>
          <a:p>
            <a:r>
              <a:rPr lang="en-GB" sz="1400" i="1">
                <a:latin typeface="Cabin"/>
              </a:rPr>
              <a:t>Are our interventions set up for success?</a:t>
            </a:r>
          </a:p>
          <a:p>
            <a:r>
              <a:rPr lang="en-GB" sz="1400" i="1">
                <a:latin typeface="Cabin"/>
              </a:rPr>
              <a:t>Do we know to what degree they work, and how effective they are?</a:t>
            </a:r>
          </a:p>
          <a:p>
            <a:r>
              <a:rPr lang="en-GB" sz="1400" i="1">
                <a:latin typeface="Cabin"/>
              </a:rPr>
              <a:t>Can we find areas we need to test?</a:t>
            </a:r>
          </a:p>
          <a:p>
            <a:r>
              <a:rPr lang="en-GB" sz="1400" i="1">
                <a:latin typeface="Cabin"/>
              </a:rPr>
              <a:t>How might we be more effective?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25415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2D6D-0902-EC1F-50D1-F6EC440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022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BB1F-A122-350E-70D5-817897C1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20472"/>
            <a:ext cx="7886700" cy="686125"/>
          </a:xfrm>
        </p:spPr>
        <p:txBody>
          <a:bodyPr>
            <a:normAutofit/>
          </a:bodyPr>
          <a:lstStyle/>
          <a:p>
            <a:r>
              <a:rPr lang="en-GB" sz="3000">
                <a:latin typeface="Cabin"/>
              </a:rPr>
              <a:t>Research Project Lifecycle</a:t>
            </a:r>
            <a:endParaRPr lang="en-US">
              <a:latin typeface="Cab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4" y="4804946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F8290"/>
                </a:solidFill>
              </a:rPr>
              <a:t>Reference: </a:t>
            </a:r>
            <a:r>
              <a:rPr lang="en-GB" sz="800"/>
              <a:t>Adapted from Olphin, T.P.A. (2023). </a:t>
            </a:r>
            <a:r>
              <a:rPr lang="en-GB" sz="800" i="1"/>
              <a:t>Research Project Lifecycle: A Structured Approach to Conducting Research in the Public Sector. </a:t>
            </a:r>
            <a:r>
              <a:rPr lang="en-GB" sz="800"/>
              <a:t>Reading, UK: Thames Valley Violence Reduction Unit. @ Crown Copyright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82" y="907845"/>
            <a:ext cx="7130033" cy="38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Rapid Evidence Review Strategy: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213304"/>
            <a:ext cx="7894320" cy="388530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1400" b="1">
                <a:latin typeface="Cabin"/>
              </a:rPr>
              <a:t>Literature Rules:</a:t>
            </a:r>
            <a:endParaRPr lang="en-GB" sz="1400" b="1"/>
          </a:p>
          <a:p>
            <a:r>
              <a:rPr lang="en-GB" sz="1400">
                <a:latin typeface="Cabin"/>
              </a:rPr>
              <a:t>Must be an evaluation of a programme, intervention or activity, For and with NEET young people (aged 13-19), where non-parental adults (or those of an older generation) built a trusted relationship with a young person and provided them with support with their engagement in employment, education and/or training (EET)</a:t>
            </a:r>
            <a:endParaRPr lang="en-GB" sz="1400" b="1">
              <a:latin typeface="Cabin"/>
            </a:endParaRPr>
          </a:p>
          <a:p>
            <a:r>
              <a:rPr lang="en-GB" sz="1400">
                <a:latin typeface="Cabin"/>
              </a:rPr>
              <a:t>Must be published in English </a:t>
            </a:r>
            <a:endParaRPr lang="en-GB" sz="1400" b="1">
              <a:latin typeface="Cabin"/>
            </a:endParaRPr>
          </a:p>
          <a:p>
            <a:r>
              <a:rPr lang="en-GB" sz="1400">
                <a:latin typeface="Cabin"/>
              </a:rPr>
              <a:t>Must be capable of determining whether there was an effect (randomised controlled trial or quasi-experimental design – including a control group) </a:t>
            </a:r>
            <a:endParaRPr lang="en-GB" sz="1400" b="1">
              <a:latin typeface="Cabin"/>
            </a:endParaRPr>
          </a:p>
          <a:p>
            <a:r>
              <a:rPr lang="en-GB" sz="1400">
                <a:latin typeface="Cabin"/>
              </a:rPr>
              <a:t>Must have measured and reported on primary outcomes relating to NEET young people’s engagement with EET (such as, school attendance or gaining employment), and/or secondary outcomes relating the development of EET-related softer-skills (such as confidence improvement and future aspirations)</a:t>
            </a:r>
            <a:endParaRPr lang="en-GB" sz="1400" b="1">
              <a:latin typeface="Cabin"/>
            </a:endParaRPr>
          </a:p>
          <a:p>
            <a:pPr marL="0" indent="0">
              <a:buNone/>
            </a:pPr>
            <a:endParaRPr lang="en-GB" sz="1400"/>
          </a:p>
          <a:p>
            <a:pPr marL="0" indent="0">
              <a:buNone/>
            </a:pPr>
            <a:r>
              <a:rPr lang="en-GB" sz="1400" b="1">
                <a:latin typeface="Cabin"/>
              </a:rPr>
              <a:t>Quality Criteria:</a:t>
            </a:r>
          </a:p>
          <a:p>
            <a:pPr marL="285750" indent="-285750"/>
            <a:r>
              <a:rPr lang="en-GB" sz="1400">
                <a:latin typeface="Cabin"/>
              </a:rPr>
              <a:t>A randomised controlled trial</a:t>
            </a:r>
            <a:endParaRPr lang="en-GB" sz="1400"/>
          </a:p>
          <a:p>
            <a:pPr marL="285750" indent="-285750"/>
            <a:r>
              <a:rPr lang="en-GB" sz="1400">
                <a:latin typeface="Cabin"/>
              </a:rPr>
              <a:t>A quasi-experimental design (including a control)</a:t>
            </a:r>
          </a:p>
          <a:p>
            <a:pPr marL="285750" indent="-285750"/>
            <a:r>
              <a:rPr lang="en-GB" sz="1400">
                <a:latin typeface="Cabin"/>
              </a:rPr>
              <a:t>A systematic literature review with this same research design eligibility criteria</a:t>
            </a:r>
            <a:endParaRPr lang="en-GB" sz="1400"/>
          </a:p>
          <a:p>
            <a:pPr marL="0" indent="0">
              <a:buNone/>
            </a:pP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9483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Rapid Evidence Review Search: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045664"/>
            <a:ext cx="7894320" cy="38853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1200" b="1">
              <a:latin typeface="Cabin"/>
            </a:endParaRPr>
          </a:p>
          <a:p>
            <a:pPr marL="0" indent="0">
              <a:buNone/>
            </a:pPr>
            <a:r>
              <a:rPr lang="en-GB" sz="1200" b="1">
                <a:latin typeface="Cabin"/>
              </a:rPr>
              <a:t>Search Locations:</a:t>
            </a:r>
            <a:endParaRPr lang="en-GB" sz="1200" b="1"/>
          </a:p>
          <a:p>
            <a:r>
              <a:rPr lang="en-GB" sz="1200">
                <a:latin typeface="Cabin"/>
              </a:rPr>
              <a:t>Academic Databases and Search Engines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1200">
                <a:latin typeface="Cabin"/>
              </a:rPr>
              <a:t>MEDLINE, PUBMED, </a:t>
            </a:r>
            <a:r>
              <a:rPr lang="en-GB" sz="1200" err="1">
                <a:latin typeface="Cabin"/>
              </a:rPr>
              <a:t>Cinahl</a:t>
            </a:r>
            <a:r>
              <a:rPr lang="en-GB" sz="1200">
                <a:latin typeface="Cabin"/>
              </a:rPr>
              <a:t>, Psych Info, College of Policing National Library, and Google Scholar</a:t>
            </a:r>
          </a:p>
          <a:p>
            <a:r>
              <a:rPr lang="en-GB" sz="1200">
                <a:latin typeface="Cabin"/>
              </a:rPr>
              <a:t>Websites:</a:t>
            </a:r>
            <a:endParaRPr lang="en-GB" sz="1200"/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1200">
                <a:latin typeface="Cabin"/>
              </a:rPr>
              <a:t>Campbell Collaboration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1200">
                <a:latin typeface="Cabin"/>
              </a:rPr>
              <a:t>The Youth Endowment Fund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1200">
                <a:latin typeface="Cabin"/>
              </a:rPr>
              <a:t>The Education Endowment Foundation</a:t>
            </a:r>
            <a:endParaRPr lang="en-GB" sz="1200"/>
          </a:p>
          <a:p>
            <a:pPr lvl="2">
              <a:buFont typeface="Wingdings" panose="020B0604020202020204" pitchFamily="34" charset="0"/>
              <a:buChar char="§"/>
            </a:pPr>
            <a:r>
              <a:rPr lang="en-GB" sz="1200">
                <a:latin typeface="Cabin"/>
              </a:rPr>
              <a:t>The UK Government Research and Statistics Area for ‘Department for Education’ and ‘Department for Work and Pensions’</a:t>
            </a:r>
            <a:endParaRPr lang="en-GB" sz="1200"/>
          </a:p>
          <a:p>
            <a:pPr marL="0" indent="0">
              <a:buNone/>
            </a:pP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4479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Rapid Evidence Review Search: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C796-4D37-108E-A61C-86B85BA2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045664"/>
            <a:ext cx="7894320" cy="38853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1200" b="1">
              <a:latin typeface="Cabin"/>
            </a:endParaRPr>
          </a:p>
          <a:p>
            <a:pPr marL="0" indent="0">
              <a:buNone/>
            </a:pPr>
            <a:endParaRPr lang="en-GB" sz="1200" b="1">
              <a:latin typeface="Cabin"/>
            </a:endParaRPr>
          </a:p>
          <a:p>
            <a:pPr marL="0" indent="0">
              <a:buNone/>
            </a:pPr>
            <a:r>
              <a:rPr lang="en-GB" sz="1200" b="1">
                <a:latin typeface="Cabin"/>
              </a:rPr>
              <a:t>Search used:</a:t>
            </a:r>
            <a:endParaRPr lang="en-US"/>
          </a:p>
          <a:p>
            <a:pPr marL="0" indent="0">
              <a:buNone/>
            </a:pPr>
            <a:r>
              <a:rPr lang="en-GB" sz="1200">
                <a:latin typeface="Cabin"/>
              </a:rPr>
              <a:t>(“NEET” OR “Disengaged You*”) AND (“Mentor*” OR “guide” OR “advisor” OR “problem solving” OR “problem-solving” OR “key worker” OR “case worker” OR “one-to-one support” OR “re-engagement support” OR “trusted adult” OR “role model” OR “coach*”)</a:t>
            </a:r>
          </a:p>
          <a:p>
            <a:pPr marL="0" indent="0">
              <a:buNone/>
            </a:pP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17729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A597-3B2A-C237-CA97-0877554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bin"/>
              </a:rPr>
              <a:t>Rapid Evidence Review Process Overview</a:t>
            </a:r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AAC469-6CD2-FA1E-C9A1-62A359E64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157283"/>
              </p:ext>
            </p:extLst>
          </p:nvPr>
        </p:nvGraphicFramePr>
        <p:xfrm>
          <a:off x="1491312" y="1287397"/>
          <a:ext cx="6157996" cy="353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0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2D6D-0902-EC1F-50D1-F6EC440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bin"/>
              </a:rPr>
              <a:t>Findings of the Rapid Evidence Review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8679-B1F2-D0F4-9BB0-80056EEAA367}"/>
              </a:ext>
            </a:extLst>
          </p:cNvPr>
          <p:cNvSpPr txBox="1">
            <a:spLocks/>
          </p:cNvSpPr>
          <p:nvPr/>
        </p:nvSpPr>
        <p:spPr>
          <a:xfrm>
            <a:off x="628650" y="1726429"/>
            <a:ext cx="4902722" cy="271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 spc="50" baseline="0">
                <a:solidFill>
                  <a:schemeClr val="tx1"/>
                </a:solidFill>
                <a:latin typeface="Cabin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spc="50" baseline="0">
                <a:solidFill>
                  <a:schemeClr val="tx1"/>
                </a:solidFill>
                <a:latin typeface="Cabin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200" spc="50" baseline="0">
                <a:solidFill>
                  <a:schemeClr val="tx1"/>
                </a:solidFill>
                <a:latin typeface="Cabin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50" b="0" i="0" kern="1200" spc="50" baseline="0">
                <a:solidFill>
                  <a:schemeClr val="tx1"/>
                </a:solidFill>
                <a:latin typeface="Cabin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50" b="0" i="0" kern="1200" spc="50" baseline="0">
                <a:solidFill>
                  <a:schemeClr val="tx1"/>
                </a:solidFill>
                <a:latin typeface="Cabin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rgbClr val="0FB6CC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FB6CC"/>
                </a:solidFill>
              </a:rPr>
              <a:t>A glossy ‘What Works’ report has been circulated, but please request it to be sent to you if you have not received it already. To reference, please use:</a:t>
            </a:r>
          </a:p>
          <a:p>
            <a:pPr marL="0" indent="0">
              <a:buNone/>
            </a:pPr>
            <a:endParaRPr lang="en-GB">
              <a:solidFill>
                <a:srgbClr val="0FB6CC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Cabin"/>
              </a:rPr>
              <a:t>Stevens J. &amp; </a:t>
            </a:r>
            <a:r>
              <a:rPr lang="en-GB" err="1">
                <a:solidFill>
                  <a:schemeClr val="bg1"/>
                </a:solidFill>
                <a:latin typeface="Cabin"/>
              </a:rPr>
              <a:t>Olphin</a:t>
            </a:r>
            <a:r>
              <a:rPr lang="en-GB">
                <a:solidFill>
                  <a:schemeClr val="bg1"/>
                </a:solidFill>
                <a:latin typeface="Cabin"/>
              </a:rPr>
              <a:t>, T. (2024) </a:t>
            </a:r>
            <a:r>
              <a:rPr lang="en-GB" i="1">
                <a:solidFill>
                  <a:schemeClr val="bg1"/>
                </a:solidFill>
                <a:latin typeface="Cabin"/>
              </a:rPr>
              <a:t>What Works Series: NEET to EET Mentoring Rapid Evidence Review</a:t>
            </a:r>
            <a:r>
              <a:rPr lang="en-GB">
                <a:solidFill>
                  <a:schemeClr val="bg1"/>
                </a:solidFill>
                <a:latin typeface="Cabin"/>
              </a:rPr>
              <a:t>, Thames Valley Violence Prevention Partnership: Kidlington, UK</a:t>
            </a:r>
          </a:p>
        </p:txBody>
      </p:sp>
      <p:pic>
        <p:nvPicPr>
          <p:cNvPr id="6" name="Picture 5" descr="A blue and green gears&#10;&#10;Description automatically generated">
            <a:extLst>
              <a:ext uri="{FF2B5EF4-FFF2-40B4-BE49-F238E27FC236}">
                <a16:creationId xmlns:a16="http://schemas.microsoft.com/office/drawing/2014/main" id="{CFC68E3B-78E3-A362-3870-08A6458B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96" y="1240559"/>
            <a:ext cx="2606867" cy="36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d8af12-c9da-42c6-b0df-0453472242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4A90641EE624D91467198465962E9" ma:contentTypeVersion="18" ma:contentTypeDescription="Create a new document." ma:contentTypeScope="" ma:versionID="42303d1eab5ed615af84058acdef5000">
  <xsd:schema xmlns:xsd="http://www.w3.org/2001/XMLSchema" xmlns:xs="http://www.w3.org/2001/XMLSchema" xmlns:p="http://schemas.microsoft.com/office/2006/metadata/properties" xmlns:ns3="57d70a8a-aa01-4348-bee2-e5115aa37b47" xmlns:ns4="1fd8af12-c9da-42c6-b0df-04534722423c" targetNamespace="http://schemas.microsoft.com/office/2006/metadata/properties" ma:root="true" ma:fieldsID="e83b59da56d2f0733675caa996f8e5a8" ns3:_="" ns4:_="">
    <xsd:import namespace="57d70a8a-aa01-4348-bee2-e5115aa37b47"/>
    <xsd:import namespace="1fd8af12-c9da-42c6-b0df-0453472242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0a8a-aa01-4348-bee2-e5115aa37b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8af12-c9da-42c6-b0df-045347224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8A0AE-2C35-4518-8F86-23BD2008F6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EF2A5D-47E5-4565-BE2B-AA8057321AF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1fd8af12-c9da-42c6-b0df-04534722423c"/>
    <ds:schemaRef ds:uri="57d70a8a-aa01-4348-bee2-e5115aa37b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347C6C-07EF-4E70-B575-37100B590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d70a8a-aa01-4348-bee2-e5115aa37b47"/>
    <ds:schemaRef ds:uri="1fd8af12-c9da-42c6-b0df-045347224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1334</TotalTime>
  <Words>4224</Words>
  <Application>Microsoft Office PowerPoint</Application>
  <PresentationFormat>On-screen Show (16:9)</PresentationFormat>
  <Paragraphs>458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Cabin</vt:lpstr>
      <vt:lpstr>Cabin SemiBold</vt:lpstr>
      <vt:lpstr>Calibri</vt:lpstr>
      <vt:lpstr>Calibri Light</vt:lpstr>
      <vt:lpstr>Wingdings</vt:lpstr>
      <vt:lpstr>Office 2013 - 2022 Theme</vt:lpstr>
      <vt:lpstr>What Works Series: NEET to EET Mentoring 11th December 2024  Jade Stevens – Research Project Support Officer, Thames Valley Violence Prevention Partnership Tori Olphin, M.B.E. – Head of Data Science, Research and Evaluation, Thames Valley Violence Prevention Partnership</vt:lpstr>
      <vt:lpstr>NEET to EET Mentoring Rapid Evidence Review: Why?</vt:lpstr>
      <vt:lpstr>Early Intervention for NEET young people:</vt:lpstr>
      <vt:lpstr>Research Project Lifecycle</vt:lpstr>
      <vt:lpstr>Rapid Evidence Review Strategy:</vt:lpstr>
      <vt:lpstr>Rapid Evidence Review Search:</vt:lpstr>
      <vt:lpstr>Rapid Evidence Review Search:</vt:lpstr>
      <vt:lpstr>Rapid Evidence Review Process Overview</vt:lpstr>
      <vt:lpstr>Findings of the Rapid Evidence Review</vt:lpstr>
      <vt:lpstr>Key Findings</vt:lpstr>
      <vt:lpstr>Key Findings</vt:lpstr>
      <vt:lpstr>Mentoring Duration</vt:lpstr>
      <vt:lpstr>Mentoring Duration</vt:lpstr>
      <vt:lpstr>Mentoring Duration</vt:lpstr>
      <vt:lpstr>Mentoring Content and Activity</vt:lpstr>
      <vt:lpstr>Mentoring Content and Activity</vt:lpstr>
      <vt:lpstr>Mentoring Content and Activity</vt:lpstr>
      <vt:lpstr>Mentoring Content and Activity</vt:lpstr>
      <vt:lpstr>Mentoring Content and Activity</vt:lpstr>
      <vt:lpstr>Mentoring Aims</vt:lpstr>
      <vt:lpstr>Mentoring Content and Activity</vt:lpstr>
      <vt:lpstr>Mentoring Content and Activity</vt:lpstr>
      <vt:lpstr>Mentoring Content and Activity</vt:lpstr>
      <vt:lpstr>Mentoring Content and Activity</vt:lpstr>
      <vt:lpstr>Backfire Effects</vt:lpstr>
      <vt:lpstr>It is possible to design things that are more likely to succeed:</vt:lpstr>
      <vt:lpstr>What does this mean...</vt:lpstr>
      <vt:lpstr>What should we do...</vt:lpstr>
      <vt:lpstr>Watch This Space... Ignite Mentoring Programme</vt:lpstr>
      <vt:lpstr>What all of this means together...</vt:lpstr>
      <vt:lpstr>What all of this means together...</vt:lpstr>
      <vt:lpstr>Pause for Thought...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Woodward</dc:creator>
  <cp:lastModifiedBy>Olphin, Tori (T1170)</cp:lastModifiedBy>
  <cp:revision>352</cp:revision>
  <dcterms:created xsi:type="dcterms:W3CDTF">2024-03-13T14:28:54Z</dcterms:created>
  <dcterms:modified xsi:type="dcterms:W3CDTF">2024-12-12T12:28:52Z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0x0101005254A90641EE624D91467198465962E9</vt:lpwstr>
  </property>
  <property fmtid="{D5CDD505-2E9C-101B-9397-08002B2CF9AE}" pid="3" name="ForceDepartment">
    <vt:lpwstr>1;#Other|73db8c10-1ec1-4267-98f2-d20dd483ae47</vt:lpwstr>
  </property>
  <property fmtid="{D5CDD505-2E9C-101B-9397-08002B2CF9AE}" pid="4" name="_dlc_DocIdItemGuid">
    <vt:lpwstr>e9cdd252-e6ed-4be8-9948-2781c1032797</vt:lpwstr>
  </property>
  <property fmtid="{D5CDD505-2E9C-101B-9397-08002B2CF9AE}" pid="5" name="MediaServiceImageTags">
    <vt:lpwstr/>
  </property>
  <property fmtid="{D5CDD505-2E9C-101B-9397-08002B2CF9AE}" pid="6" name="ForceTagsTV">
    <vt:lpwstr/>
  </property>
</Properties>
</file>