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sldIdLst>
    <p:sldId id="261" r:id="rId5"/>
    <p:sldId id="260" r:id="rId6"/>
    <p:sldId id="258" r:id="rId7"/>
    <p:sldId id="265" r:id="rId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8290"/>
    <a:srgbClr val="0FB6CC"/>
    <a:srgbClr val="282548"/>
    <a:srgbClr val="282546"/>
    <a:srgbClr val="3323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86"/>
    <p:restoredTop sz="79412" autoAdjust="0"/>
  </p:normalViewPr>
  <p:slideViewPr>
    <p:cSldViewPr snapToGrid="0">
      <p:cViewPr varScale="1">
        <p:scale>
          <a:sx n="92" d="100"/>
          <a:sy n="92" d="100"/>
        </p:scale>
        <p:origin x="1258" y="67"/>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BDAAFE-BA41-431E-8CC3-12F5CB77336F}" type="datetimeFigureOut">
              <a:rPr lang="en-GB" smtClean="0"/>
              <a:t>16/04/2024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6BA68E-0C88-492C-ADB5-3C88765191B4}" type="slidenum">
              <a:rPr lang="en-GB" smtClean="0"/>
              <a:t>‹#›</a:t>
            </a:fld>
            <a:endParaRPr lang="en-GB"/>
          </a:p>
        </p:txBody>
      </p:sp>
    </p:spTree>
    <p:extLst>
      <p:ext uri="{BB962C8B-B14F-4D97-AF65-F5344CB8AC3E}">
        <p14:creationId xmlns:p14="http://schemas.microsoft.com/office/powerpoint/2010/main" val="248823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dc.gov/violenceprevention/about/publichealthapproach.html"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We directly reference the </a:t>
            </a:r>
            <a:r>
              <a:rPr lang="en-GB" sz="1200" b="1" u="sng" kern="1200" dirty="0" smtClean="0">
                <a:solidFill>
                  <a:schemeClr val="tx1"/>
                </a:solidFill>
                <a:effectLst/>
                <a:latin typeface="+mn-lt"/>
                <a:ea typeface="+mn-ea"/>
                <a:cs typeface="+mn-cs"/>
                <a:hlinkClick r:id="rId3"/>
              </a:rPr>
              <a:t>Centre for Disease Control &amp; Prevention’s model of a Public Health Approach to Violence Prevention</a:t>
            </a:r>
            <a:endParaRPr lang="en-GB" sz="1200" b="1" u="sng"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We also refer partners to the detail of the </a:t>
            </a:r>
            <a:r>
              <a:rPr lang="en-GB" sz="1200" b="1" kern="1200" dirty="0" smtClean="0">
                <a:solidFill>
                  <a:schemeClr val="tx1"/>
                </a:solidFill>
                <a:effectLst/>
                <a:latin typeface="+mn-lt"/>
                <a:ea typeface="+mn-ea"/>
                <a:cs typeface="+mn-cs"/>
              </a:rPr>
              <a:t>Thames Valley partnership definition of Serious Violence</a:t>
            </a:r>
            <a:r>
              <a:rPr lang="en-GB" sz="1200" kern="1200" dirty="0" smtClean="0">
                <a:solidFill>
                  <a:schemeClr val="tx1"/>
                </a:solidFill>
                <a:effectLst/>
                <a:latin typeface="+mn-lt"/>
                <a:ea typeface="+mn-ea"/>
                <a:cs typeface="+mn-cs"/>
              </a:rPr>
              <a:t> which was agreed in May 2023</a:t>
            </a:r>
          </a:p>
          <a:p>
            <a:r>
              <a:rPr lang="en-GB" sz="1200" kern="1200" dirty="0" smtClean="0">
                <a:solidFill>
                  <a:schemeClr val="tx1"/>
                </a:solidFill>
                <a:effectLst/>
                <a:latin typeface="+mn-lt"/>
                <a:ea typeface="+mn-ea"/>
                <a:cs typeface="+mn-cs"/>
              </a:rPr>
              <a:t>We acknowledge that there will need to be a further refresh of the vision statement once the funding / function is clear for 2025. </a:t>
            </a:r>
          </a:p>
          <a:p>
            <a:endParaRPr lang="en-GB" dirty="0"/>
          </a:p>
        </p:txBody>
      </p:sp>
      <p:sp>
        <p:nvSpPr>
          <p:cNvPr id="4" name="Slide Number Placeholder 3"/>
          <p:cNvSpPr>
            <a:spLocks noGrp="1"/>
          </p:cNvSpPr>
          <p:nvPr>
            <p:ph type="sldNum" sz="quarter" idx="10"/>
          </p:nvPr>
        </p:nvSpPr>
        <p:spPr/>
        <p:txBody>
          <a:bodyPr/>
          <a:lstStyle/>
          <a:p>
            <a:fld id="{E76BA68E-0C88-492C-ADB5-3C88765191B4}" type="slidenum">
              <a:rPr lang="en-GB" smtClean="0"/>
              <a:t>2</a:t>
            </a:fld>
            <a:endParaRPr lang="en-GB"/>
          </a:p>
        </p:txBody>
      </p:sp>
    </p:spTree>
    <p:extLst>
      <p:ext uri="{BB962C8B-B14F-4D97-AF65-F5344CB8AC3E}">
        <p14:creationId xmlns:p14="http://schemas.microsoft.com/office/powerpoint/2010/main" val="3962216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76BA68E-0C88-492C-ADB5-3C88765191B4}" type="slidenum">
              <a:rPr lang="en-GB" smtClean="0"/>
              <a:t>3</a:t>
            </a:fld>
            <a:endParaRPr lang="en-GB"/>
          </a:p>
        </p:txBody>
      </p:sp>
    </p:spTree>
    <p:extLst>
      <p:ext uri="{BB962C8B-B14F-4D97-AF65-F5344CB8AC3E}">
        <p14:creationId xmlns:p14="http://schemas.microsoft.com/office/powerpoint/2010/main" val="1918938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76BA68E-0C88-492C-ADB5-3C88765191B4}" type="slidenum">
              <a:rPr lang="en-GB" smtClean="0"/>
              <a:t>4</a:t>
            </a:fld>
            <a:endParaRPr lang="en-GB"/>
          </a:p>
        </p:txBody>
      </p:sp>
    </p:spTree>
    <p:extLst>
      <p:ext uri="{BB962C8B-B14F-4D97-AF65-F5344CB8AC3E}">
        <p14:creationId xmlns:p14="http://schemas.microsoft.com/office/powerpoint/2010/main" val="33689819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1" name="Picture 10" descr="A blue square with white lines&#10;&#10;Description automatically generated with medium confidence">
            <a:extLst>
              <a:ext uri="{FF2B5EF4-FFF2-40B4-BE49-F238E27FC236}">
                <a16:creationId xmlns:a16="http://schemas.microsoft.com/office/drawing/2014/main" id="{180F2665-E8AD-A292-4C87-906D231FB43E}"/>
              </a:ext>
            </a:extLst>
          </p:cNvPr>
          <p:cNvPicPr/>
          <p:nvPr userDrawn="1"/>
        </p:nvPicPr>
        <p:blipFill>
          <a:blip r:embed="rId2"/>
          <a:stretch>
            <a:fillRect/>
          </a:stretch>
        </p:blipFill>
        <p:spPr>
          <a:xfrm>
            <a:off x="0" y="0"/>
            <a:ext cx="9144000" cy="5149655"/>
          </a:xfrm>
          <a:prstGeom prst="rect">
            <a:avLst/>
          </a:prstGeom>
        </p:spPr>
      </p:pic>
      <p:pic>
        <p:nvPicPr>
          <p:cNvPr id="13" name="Picture 12" descr="A blue square with white text&#10;&#10;Description automatically generated">
            <a:extLst>
              <a:ext uri="{FF2B5EF4-FFF2-40B4-BE49-F238E27FC236}">
                <a16:creationId xmlns:a16="http://schemas.microsoft.com/office/drawing/2014/main" id="{CEF62E92-C481-ADD0-83CC-6130A3218B30}"/>
              </a:ext>
            </a:extLst>
          </p:cNvPr>
          <p:cNvPicPr>
            <a:picLocks noChangeAspect="1"/>
          </p:cNvPicPr>
          <p:nvPr userDrawn="1"/>
        </p:nvPicPr>
        <p:blipFill>
          <a:blip r:embed="rId3"/>
          <a:stretch>
            <a:fillRect/>
          </a:stretch>
        </p:blipFill>
        <p:spPr>
          <a:xfrm>
            <a:off x="3262593" y="716055"/>
            <a:ext cx="2618815" cy="2618815"/>
          </a:xfrm>
          <a:prstGeom prst="rect">
            <a:avLst/>
          </a:prstGeom>
        </p:spPr>
      </p:pic>
      <p:sp>
        <p:nvSpPr>
          <p:cNvPr id="2" name="Title 1"/>
          <p:cNvSpPr>
            <a:spLocks noGrp="1"/>
          </p:cNvSpPr>
          <p:nvPr>
            <p:ph type="ctrTitle"/>
          </p:nvPr>
        </p:nvSpPr>
        <p:spPr>
          <a:xfrm>
            <a:off x="1143000" y="3324233"/>
            <a:ext cx="6858000" cy="726692"/>
          </a:xfrm>
        </p:spPr>
        <p:txBody>
          <a:bodyPr anchor="ctr" anchorCtr="0">
            <a:normAutofit/>
          </a:bodyPr>
          <a:lstStyle>
            <a:lvl1pPr algn="ctr">
              <a:defRPr sz="3000" b="1" i="0" spc="150" baseline="0">
                <a:solidFill>
                  <a:schemeClr val="bg1"/>
                </a:solidFill>
                <a:latin typeface="Cabin SemiBold" pitchFamily="2" charset="77"/>
              </a:defRPr>
            </a:lvl1pPr>
          </a:lstStyle>
          <a:p>
            <a:r>
              <a:rPr lang="en-GB" dirty="0"/>
              <a:t>Click to edit Master title style</a:t>
            </a:r>
            <a:endParaRPr lang="en-US" dirty="0"/>
          </a:p>
        </p:txBody>
      </p:sp>
    </p:spTree>
    <p:extLst>
      <p:ext uri="{BB962C8B-B14F-4D97-AF65-F5344CB8AC3E}">
        <p14:creationId xmlns:p14="http://schemas.microsoft.com/office/powerpoint/2010/main" val="1536317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a:gsLst>
            <a:gs pos="0">
              <a:srgbClr val="0F8290">
                <a:lumMod val="100000"/>
                <a:alpha val="10000"/>
              </a:srgbClr>
            </a:gs>
            <a:gs pos="97000">
              <a:schemeClr val="bg1"/>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300" b="1" i="0" spc="80" baseline="0">
                <a:solidFill>
                  <a:srgbClr val="0F8290"/>
                </a:solidFill>
                <a:latin typeface="Cabin" pitchFamily="2" charset="77"/>
              </a:defRPr>
            </a:lvl1pPr>
          </a:lstStyle>
          <a:p>
            <a:r>
              <a:rPr lang="en-GB" dirty="0"/>
              <a:t>Click to edit Master title style</a:t>
            </a:r>
            <a:endParaRPr lang="en-US" dirty="0"/>
          </a:p>
        </p:txBody>
      </p:sp>
      <p:sp>
        <p:nvSpPr>
          <p:cNvPr id="3" name="Content Placeholder 2"/>
          <p:cNvSpPr>
            <a:spLocks noGrp="1"/>
          </p:cNvSpPr>
          <p:nvPr>
            <p:ph idx="1"/>
          </p:nvPr>
        </p:nvSpPr>
        <p:spPr/>
        <p:txBody>
          <a:bodyPr/>
          <a:lstStyle>
            <a:lvl1pPr>
              <a:spcAft>
                <a:spcPts val="600"/>
              </a:spcAft>
              <a:defRPr b="0" i="0" spc="50" baseline="0">
                <a:latin typeface="Cabin" pitchFamily="2" charset="77"/>
              </a:defRPr>
            </a:lvl1pPr>
            <a:lvl2pPr>
              <a:spcAft>
                <a:spcPts val="600"/>
              </a:spcAft>
              <a:defRPr b="0" i="0" spc="50" baseline="0">
                <a:latin typeface="Cabin" pitchFamily="2" charset="77"/>
              </a:defRPr>
            </a:lvl2pPr>
            <a:lvl3pPr>
              <a:spcAft>
                <a:spcPts val="600"/>
              </a:spcAft>
              <a:defRPr b="0" i="0" spc="50" baseline="0">
                <a:latin typeface="Cabin" pitchFamily="2" charset="77"/>
              </a:defRPr>
            </a:lvl3pPr>
            <a:lvl4pPr>
              <a:spcAft>
                <a:spcPts val="600"/>
              </a:spcAft>
              <a:defRPr b="0" i="0" spc="50" baseline="0">
                <a:latin typeface="Cabin" pitchFamily="2" charset="77"/>
              </a:defRPr>
            </a:lvl4pPr>
            <a:lvl5pPr>
              <a:spcAft>
                <a:spcPts val="600"/>
              </a:spcAft>
              <a:defRPr b="0" i="0" spc="50" baseline="0">
                <a:latin typeface="Cabin"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921776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80" baseline="0"/>
            </a:lvl1pPr>
          </a:lstStyle>
          <a:p>
            <a:r>
              <a:rPr lang="en-GB" dirty="0"/>
              <a:t>Click to edit Master title style</a:t>
            </a:r>
            <a:endParaRPr lang="en-US" dirty="0"/>
          </a:p>
        </p:txBody>
      </p:sp>
      <p:sp>
        <p:nvSpPr>
          <p:cNvPr id="3" name="Content Placeholder 2"/>
          <p:cNvSpPr>
            <a:spLocks noGrp="1"/>
          </p:cNvSpPr>
          <p:nvPr>
            <p:ph sz="half" idx="1"/>
          </p:nvPr>
        </p:nvSpPr>
        <p:spPr>
          <a:xfrm>
            <a:off x="628650" y="1369219"/>
            <a:ext cx="3886200" cy="2930728"/>
          </a:xfrm>
        </p:spPr>
        <p:txBody>
          <a:bodyPr/>
          <a:lstStyle>
            <a:lvl1pPr>
              <a:defRPr spc="50" baseline="0"/>
            </a:lvl1pPr>
            <a:lvl2pPr>
              <a:defRPr spc="50" baseline="0"/>
            </a:lvl2pPr>
            <a:lvl3pPr>
              <a:defRPr spc="50" baseline="0"/>
            </a:lvl3pPr>
            <a:lvl4pPr>
              <a:defRPr spc="50" baseline="0"/>
            </a:lvl4pPr>
            <a:lvl5pPr>
              <a:defRPr spc="50" baseline="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29150" y="1369219"/>
            <a:ext cx="3886200" cy="2930728"/>
          </a:xfrm>
        </p:spPr>
        <p:txBody>
          <a:bodyPr/>
          <a:lstStyle>
            <a:lvl1pPr>
              <a:defRPr spc="50" baseline="0"/>
            </a:lvl1pPr>
            <a:lvl2pPr>
              <a:defRPr spc="50" baseline="0"/>
            </a:lvl2pPr>
            <a:lvl3pPr>
              <a:defRPr spc="50" baseline="0"/>
            </a:lvl3pPr>
            <a:lvl4pPr>
              <a:defRPr spc="50" baseline="0"/>
            </a:lvl4pPr>
            <a:lvl5pPr>
              <a:defRPr spc="50" baseline="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487687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581890"/>
            <a:ext cx="7886700" cy="686125"/>
          </a:xfrm>
        </p:spPr>
        <p:txBody>
          <a:bodyPr/>
          <a:lstStyle/>
          <a:p>
            <a:r>
              <a:rPr lang="en-GB" dirty="0"/>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ctr" anchorCtr="0"/>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1878806"/>
            <a:ext cx="3868340" cy="243625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ctr" anchorCtr="0"/>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1878806"/>
            <a:ext cx="3887391" cy="243625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312743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Tree>
    <p:extLst>
      <p:ext uri="{BB962C8B-B14F-4D97-AF65-F5344CB8AC3E}">
        <p14:creationId xmlns:p14="http://schemas.microsoft.com/office/powerpoint/2010/main" val="2271745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9550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ack cover">
    <p:spTree>
      <p:nvGrpSpPr>
        <p:cNvPr id="1" name=""/>
        <p:cNvGrpSpPr/>
        <p:nvPr/>
      </p:nvGrpSpPr>
      <p:grpSpPr>
        <a:xfrm>
          <a:off x="0" y="0"/>
          <a:ext cx="0" cy="0"/>
          <a:chOff x="0" y="0"/>
          <a:chExt cx="0" cy="0"/>
        </a:xfrm>
      </p:grpSpPr>
      <p:pic>
        <p:nvPicPr>
          <p:cNvPr id="2" name="Picture 1" descr="A blue square with white lines&#10;&#10;Description automatically generated with medium confidence">
            <a:extLst>
              <a:ext uri="{FF2B5EF4-FFF2-40B4-BE49-F238E27FC236}">
                <a16:creationId xmlns:a16="http://schemas.microsoft.com/office/drawing/2014/main" id="{A6ADC8DE-04C9-C331-E5CA-1767F12F8B3A}"/>
              </a:ext>
            </a:extLst>
          </p:cNvPr>
          <p:cNvPicPr/>
          <p:nvPr userDrawn="1"/>
        </p:nvPicPr>
        <p:blipFill>
          <a:blip r:embed="rId2"/>
          <a:stretch>
            <a:fillRect/>
          </a:stretch>
        </p:blipFill>
        <p:spPr>
          <a:xfrm>
            <a:off x="0" y="0"/>
            <a:ext cx="9144000" cy="5149655"/>
          </a:xfrm>
          <a:prstGeom prst="rect">
            <a:avLst/>
          </a:prstGeom>
        </p:spPr>
      </p:pic>
      <p:sp>
        <p:nvSpPr>
          <p:cNvPr id="4" name="Subtitle 2">
            <a:extLst>
              <a:ext uri="{FF2B5EF4-FFF2-40B4-BE49-F238E27FC236}">
                <a16:creationId xmlns:a16="http://schemas.microsoft.com/office/drawing/2014/main" id="{0E361103-3010-7F6B-44E1-B32C179EF37A}"/>
              </a:ext>
            </a:extLst>
          </p:cNvPr>
          <p:cNvSpPr>
            <a:spLocks noGrp="1"/>
          </p:cNvSpPr>
          <p:nvPr>
            <p:ph type="subTitle" idx="4294967295"/>
          </p:nvPr>
        </p:nvSpPr>
        <p:spPr>
          <a:xfrm>
            <a:off x="372533" y="305459"/>
            <a:ext cx="3886200" cy="761339"/>
          </a:xfrm>
        </p:spPr>
        <p:txBody>
          <a:bodyPr lIns="0" tIns="0" rIns="0" bIns="0">
            <a:normAutofit/>
          </a:bodyPr>
          <a:lstStyle/>
          <a:p>
            <a:pPr algn="l">
              <a:lnSpc>
                <a:spcPct val="130000"/>
              </a:lnSpc>
              <a:spcBef>
                <a:spcPts val="0"/>
              </a:spcBef>
            </a:pPr>
            <a:r>
              <a:rPr lang="en-GB" sz="1200" b="1" spc="100" dirty="0">
                <a:solidFill>
                  <a:schemeClr val="bg1"/>
                </a:solidFill>
                <a:effectLst/>
                <a:latin typeface="Cabin SemiBold" pitchFamily="2" charset="77"/>
              </a:rPr>
              <a:t>Thames Valley Violence Prevention Partnership</a:t>
            </a:r>
            <a:endParaRPr lang="en-GB" sz="1200" b="1" spc="100" dirty="0">
              <a:solidFill>
                <a:schemeClr val="bg1"/>
              </a:solidFill>
              <a:latin typeface="Cabin SemiBold" pitchFamily="2" charset="77"/>
            </a:endParaRPr>
          </a:p>
          <a:p>
            <a:pPr algn="l">
              <a:lnSpc>
                <a:spcPct val="130000"/>
              </a:lnSpc>
              <a:spcBef>
                <a:spcPts val="0"/>
              </a:spcBef>
            </a:pPr>
            <a:r>
              <a:rPr lang="en-GB" sz="1000" spc="100" dirty="0">
                <a:solidFill>
                  <a:schemeClr val="bg1"/>
                </a:solidFill>
                <a:effectLst/>
                <a:latin typeface="Cabin" pitchFamily="2" charset="77"/>
              </a:rPr>
              <a:t>Thames Valley Police, Headquarters South, </a:t>
            </a:r>
          </a:p>
          <a:p>
            <a:pPr algn="l">
              <a:lnSpc>
                <a:spcPct val="130000"/>
              </a:lnSpc>
              <a:spcBef>
                <a:spcPts val="0"/>
              </a:spcBef>
            </a:pPr>
            <a:r>
              <a:rPr lang="en-GB" sz="1000" spc="100" dirty="0">
                <a:solidFill>
                  <a:schemeClr val="bg1"/>
                </a:solidFill>
                <a:effectLst/>
                <a:latin typeface="Cabin" pitchFamily="2" charset="77"/>
              </a:rPr>
              <a:t>Communications Team, Oxford Road, Kidlington </a:t>
            </a:r>
            <a:endParaRPr lang="en-GB" sz="1000" spc="100" dirty="0">
              <a:solidFill>
                <a:schemeClr val="bg1"/>
              </a:solidFill>
              <a:latin typeface="Cabin" pitchFamily="2" charset="77"/>
            </a:endParaRPr>
          </a:p>
        </p:txBody>
      </p:sp>
    </p:spTree>
    <p:extLst>
      <p:ext uri="{BB962C8B-B14F-4D97-AF65-F5344CB8AC3E}">
        <p14:creationId xmlns:p14="http://schemas.microsoft.com/office/powerpoint/2010/main" val="3115018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0F8290">
                <a:lumMod val="100000"/>
                <a:alpha val="10000"/>
              </a:srgbClr>
            </a:gs>
            <a:gs pos="97000">
              <a:schemeClr val="bg1"/>
            </a:gs>
          </a:gsLst>
          <a:lin ang="5400000" scaled="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581890"/>
            <a:ext cx="7886700" cy="686125"/>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628650" y="1369219"/>
            <a:ext cx="7886700" cy="281737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a:extLst>
              <a:ext uri="{FF2B5EF4-FFF2-40B4-BE49-F238E27FC236}">
                <a16:creationId xmlns:a16="http://schemas.microsoft.com/office/drawing/2014/main" id="{D3992FAC-A8B6-071C-45EE-644C290E5F3E}"/>
              </a:ext>
            </a:extLst>
          </p:cNvPr>
          <p:cNvPicPr>
            <a:picLocks noChangeAspect="1"/>
          </p:cNvPicPr>
          <p:nvPr userDrawn="1"/>
        </p:nvPicPr>
        <p:blipFill>
          <a:blip r:embed="rId9"/>
          <a:stretch>
            <a:fillRect/>
          </a:stretch>
        </p:blipFill>
        <p:spPr>
          <a:xfrm>
            <a:off x="0" y="4564914"/>
            <a:ext cx="9144000" cy="578586"/>
          </a:xfrm>
          <a:prstGeom prst="rect">
            <a:avLst/>
          </a:prstGeom>
        </p:spPr>
      </p:pic>
      <p:pic>
        <p:nvPicPr>
          <p:cNvPr id="10" name="Picture 9">
            <a:extLst>
              <a:ext uri="{FF2B5EF4-FFF2-40B4-BE49-F238E27FC236}">
                <a16:creationId xmlns:a16="http://schemas.microsoft.com/office/drawing/2014/main" id="{EC480D2C-26E7-5B15-C025-6AD4D54DD2B9}"/>
              </a:ext>
            </a:extLst>
          </p:cNvPr>
          <p:cNvPicPr>
            <a:picLocks noChangeAspect="1"/>
          </p:cNvPicPr>
          <p:nvPr userDrawn="1"/>
        </p:nvPicPr>
        <p:blipFill>
          <a:blip r:embed="rId10"/>
          <a:stretch>
            <a:fillRect/>
          </a:stretch>
        </p:blipFill>
        <p:spPr>
          <a:xfrm>
            <a:off x="0" y="-1"/>
            <a:ext cx="9144000" cy="379207"/>
          </a:xfrm>
          <a:prstGeom prst="rect">
            <a:avLst/>
          </a:prstGeom>
        </p:spPr>
      </p:pic>
      <p:pic>
        <p:nvPicPr>
          <p:cNvPr id="14" name="Picture 13" descr="A blue square with white text&#10;&#10;Description automatically generated">
            <a:extLst>
              <a:ext uri="{FF2B5EF4-FFF2-40B4-BE49-F238E27FC236}">
                <a16:creationId xmlns:a16="http://schemas.microsoft.com/office/drawing/2014/main" id="{F2078320-14A5-B278-0CAF-4CE490AC1C07}"/>
              </a:ext>
            </a:extLst>
          </p:cNvPr>
          <p:cNvPicPr>
            <a:picLocks noChangeAspect="1"/>
          </p:cNvPicPr>
          <p:nvPr userDrawn="1"/>
        </p:nvPicPr>
        <p:blipFill>
          <a:blip r:embed="rId11"/>
          <a:stretch>
            <a:fillRect/>
          </a:stretch>
        </p:blipFill>
        <p:spPr>
          <a:xfrm>
            <a:off x="200798" y="4133758"/>
            <a:ext cx="855704" cy="855704"/>
          </a:xfrm>
          <a:prstGeom prst="rect">
            <a:avLst/>
          </a:prstGeom>
        </p:spPr>
      </p:pic>
    </p:spTree>
    <p:extLst>
      <p:ext uri="{BB962C8B-B14F-4D97-AF65-F5344CB8AC3E}">
        <p14:creationId xmlns:p14="http://schemas.microsoft.com/office/powerpoint/2010/main" val="13681088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Lst>
  <p:txStyles>
    <p:titleStyle>
      <a:lvl1pPr algn="l" defTabSz="685800" rtl="0" eaLnBrk="1" latinLnBrk="0" hangingPunct="1">
        <a:lnSpc>
          <a:spcPct val="90000"/>
        </a:lnSpc>
        <a:spcBef>
          <a:spcPct val="0"/>
        </a:spcBef>
        <a:buNone/>
        <a:defRPr sz="3300" b="1" i="0" kern="1200" spc="80" baseline="0">
          <a:solidFill>
            <a:srgbClr val="0F8290"/>
          </a:solidFill>
          <a:latin typeface="Cabin" pitchFamily="2"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spc="50" baseline="0">
          <a:solidFill>
            <a:schemeClr val="tx1"/>
          </a:solidFill>
          <a:latin typeface="Cabin"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spc="50" baseline="0">
          <a:solidFill>
            <a:schemeClr val="tx1"/>
          </a:solidFill>
          <a:latin typeface="Cabin"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spc="50" baseline="0">
          <a:solidFill>
            <a:schemeClr val="tx1"/>
          </a:solidFill>
          <a:latin typeface="Cabin"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spc="50" baseline="0">
          <a:solidFill>
            <a:schemeClr val="tx1"/>
          </a:solidFill>
          <a:latin typeface="Cabin"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spc="50" baseline="0">
          <a:solidFill>
            <a:schemeClr val="tx1"/>
          </a:solidFill>
          <a:latin typeface="Cabin"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52345-4831-2091-DC14-BF7D88D1FB8E}"/>
              </a:ext>
            </a:extLst>
          </p:cNvPr>
          <p:cNvSpPr>
            <a:spLocks noGrp="1"/>
          </p:cNvSpPr>
          <p:nvPr>
            <p:ph type="ctrTitle"/>
          </p:nvPr>
        </p:nvSpPr>
        <p:spPr/>
        <p:txBody>
          <a:bodyPr>
            <a:normAutofit fontScale="90000"/>
          </a:bodyPr>
          <a:lstStyle/>
          <a:p>
            <a:r>
              <a:rPr lang="en-US" dirty="0" smtClean="0"/>
              <a:t>Our vision, core function and underpinning principles</a:t>
            </a:r>
            <a:endParaRPr lang="en-US" dirty="0"/>
          </a:p>
        </p:txBody>
      </p:sp>
    </p:spTree>
    <p:extLst>
      <p:ext uri="{BB962C8B-B14F-4D97-AF65-F5344CB8AC3E}">
        <p14:creationId xmlns:p14="http://schemas.microsoft.com/office/powerpoint/2010/main" val="139708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6105" y="542925"/>
            <a:ext cx="8142136" cy="3739485"/>
          </a:xfrm>
          <a:prstGeom prst="rect">
            <a:avLst/>
          </a:prstGeom>
          <a:noFill/>
        </p:spPr>
        <p:txBody>
          <a:bodyPr wrap="square" rtlCol="0">
            <a:spAutoFit/>
          </a:bodyPr>
          <a:lstStyle/>
          <a:p>
            <a:r>
              <a:rPr lang="en-GB" sz="3300" b="1" dirty="0" smtClean="0">
                <a:solidFill>
                  <a:srgbClr val="0F8290"/>
                </a:solidFill>
                <a:latin typeface="Cabin SemiBold" pitchFamily="2" charset="0"/>
              </a:rPr>
              <a:t>Vision statement</a:t>
            </a:r>
          </a:p>
          <a:p>
            <a:endParaRPr lang="en-GB" sz="2200" dirty="0">
              <a:latin typeface="Cabin" pitchFamily="2" charset="0"/>
            </a:endParaRPr>
          </a:p>
          <a:p>
            <a:r>
              <a:rPr lang="en-GB" sz="1400" dirty="0">
                <a:latin typeface="Cabin" pitchFamily="2" charset="0"/>
              </a:rPr>
              <a:t>As a partnership, under the umbrella of the Serious Violence Duty, our </a:t>
            </a:r>
            <a:r>
              <a:rPr lang="en-GB" sz="1400" dirty="0" smtClean="0">
                <a:latin typeface="Cabin" pitchFamily="2" charset="0"/>
              </a:rPr>
              <a:t>vision </a:t>
            </a:r>
            <a:r>
              <a:rPr lang="en-GB" sz="1400" dirty="0">
                <a:latin typeface="Cabin" pitchFamily="2" charset="0"/>
              </a:rPr>
              <a:t>is to prevent serious violence by embedding a public health approach through which we will address the root causes of violence. </a:t>
            </a:r>
            <a:endParaRPr lang="en-GB" sz="1400" dirty="0" smtClean="0">
              <a:latin typeface="Cabin" pitchFamily="2" charset="0"/>
            </a:endParaRPr>
          </a:p>
          <a:p>
            <a:endParaRPr lang="en-GB" sz="1400" dirty="0">
              <a:latin typeface="Cabin" pitchFamily="2" charset="0"/>
            </a:endParaRPr>
          </a:p>
          <a:p>
            <a:r>
              <a:rPr lang="en-GB" sz="1400" dirty="0">
                <a:latin typeface="Cabin" pitchFamily="2" charset="0"/>
              </a:rPr>
              <a:t>We take a whole-system partnership approach with an emphasis on supporting young people, on education, early intervention and diversion and on changing behaviours. </a:t>
            </a:r>
            <a:endParaRPr lang="en-GB" sz="1400" dirty="0" smtClean="0">
              <a:latin typeface="Cabin" pitchFamily="2" charset="0"/>
            </a:endParaRPr>
          </a:p>
          <a:p>
            <a:endParaRPr lang="en-GB" sz="1400" dirty="0">
              <a:latin typeface="Cabin" pitchFamily="2" charset="0"/>
            </a:endParaRPr>
          </a:p>
          <a:p>
            <a:r>
              <a:rPr lang="en-GB" sz="1400" dirty="0">
                <a:latin typeface="Cabin" pitchFamily="2" charset="0"/>
              </a:rPr>
              <a:t>Our work is an important first step in preventing violence. The police and youth justice services will also take action against those who offend, with enforcement activity that protects the public and seeks to prevent reoffending.  </a:t>
            </a:r>
            <a:endParaRPr lang="en-GB" sz="1400" dirty="0" smtClean="0">
              <a:latin typeface="Cabin" pitchFamily="2" charset="0"/>
            </a:endParaRPr>
          </a:p>
          <a:p>
            <a:endParaRPr lang="en-GB" sz="1400" dirty="0">
              <a:latin typeface="Cabin" pitchFamily="2" charset="0"/>
            </a:endParaRPr>
          </a:p>
          <a:p>
            <a:r>
              <a:rPr lang="en-GB" sz="1400" dirty="0">
                <a:latin typeface="Cabin" pitchFamily="2" charset="0"/>
              </a:rPr>
              <a:t>We will work together as a partnership to share data and undertake evaluation of what works, with evidence used to embed systemic change.</a:t>
            </a:r>
          </a:p>
          <a:p>
            <a:endParaRPr lang="en-GB" sz="1400" dirty="0">
              <a:latin typeface="Cabin" pitchFamily="2" charset="0"/>
            </a:endParaRPr>
          </a:p>
        </p:txBody>
      </p:sp>
    </p:spTree>
    <p:extLst>
      <p:ext uri="{BB962C8B-B14F-4D97-AF65-F5344CB8AC3E}">
        <p14:creationId xmlns:p14="http://schemas.microsoft.com/office/powerpoint/2010/main" val="3354623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F8290">
                <a:lumMod val="100000"/>
                <a:alpha val="10000"/>
              </a:srgbClr>
            </a:gs>
            <a:gs pos="98000">
              <a:schemeClr val="bg1"/>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F0631-5548-929F-CF34-36EA9CC9079B}"/>
              </a:ext>
            </a:extLst>
          </p:cNvPr>
          <p:cNvSpPr>
            <a:spLocks noGrp="1"/>
          </p:cNvSpPr>
          <p:nvPr>
            <p:ph type="title"/>
          </p:nvPr>
        </p:nvSpPr>
        <p:spPr>
          <a:xfrm>
            <a:off x="900548" y="644257"/>
            <a:ext cx="8155304" cy="578587"/>
          </a:xfrm>
        </p:spPr>
        <p:txBody>
          <a:bodyPr lIns="0" tIns="0" rIns="0" bIns="0" anchor="t" anchorCtr="0">
            <a:normAutofit/>
          </a:bodyPr>
          <a:lstStyle/>
          <a:p>
            <a:r>
              <a:rPr lang="en-US" sz="3200" b="1" spc="100" dirty="0" smtClean="0">
                <a:solidFill>
                  <a:srgbClr val="0F8290"/>
                </a:solidFill>
                <a:latin typeface="Cabin" pitchFamily="2" charset="77"/>
              </a:rPr>
              <a:t>Our core function</a:t>
            </a:r>
            <a:endParaRPr lang="en-US" sz="3200" b="1" spc="100" dirty="0">
              <a:solidFill>
                <a:srgbClr val="0F8290"/>
              </a:solidFill>
              <a:latin typeface="Cabin" pitchFamily="2" charset="77"/>
            </a:endParaRPr>
          </a:p>
        </p:txBody>
      </p:sp>
      <p:sp>
        <p:nvSpPr>
          <p:cNvPr id="13" name="TextBox 12">
            <a:extLst>
              <a:ext uri="{FF2B5EF4-FFF2-40B4-BE49-F238E27FC236}">
                <a16:creationId xmlns:a16="http://schemas.microsoft.com/office/drawing/2014/main" id="{E7AD8F3C-65BC-4381-FBA5-65CBC365EE91}"/>
              </a:ext>
            </a:extLst>
          </p:cNvPr>
          <p:cNvSpPr txBox="1"/>
          <p:nvPr/>
        </p:nvSpPr>
        <p:spPr>
          <a:xfrm>
            <a:off x="900548" y="1222844"/>
            <a:ext cx="7879742" cy="3016210"/>
          </a:xfrm>
          <a:prstGeom prst="rect">
            <a:avLst/>
          </a:prstGeom>
          <a:noFill/>
        </p:spPr>
        <p:txBody>
          <a:bodyPr wrap="square" lIns="0" tIns="0" rIns="0" bIns="0" rtlCol="0">
            <a:spAutoFit/>
          </a:bodyPr>
          <a:lstStyle/>
          <a:p>
            <a:r>
              <a:rPr lang="en-GB" sz="1400" dirty="0">
                <a:latin typeface="Cabin" pitchFamily="2" charset="0"/>
              </a:rPr>
              <a:t>Through our partnership, and the core programme team, we will provide strategic leadership, </a:t>
            </a:r>
            <a:r>
              <a:rPr lang="en-GB" sz="1400" dirty="0" smtClean="0">
                <a:latin typeface="Cabin" pitchFamily="2" charset="0"/>
              </a:rPr>
              <a:t>coordination </a:t>
            </a:r>
            <a:r>
              <a:rPr lang="en-GB" sz="1400" dirty="0">
                <a:latin typeface="Cabin" pitchFamily="2" charset="0"/>
              </a:rPr>
              <a:t>and training for our local response to Serious Violence under the umbrella of the </a:t>
            </a:r>
            <a:r>
              <a:rPr lang="en-GB" sz="1400" dirty="0" smtClean="0">
                <a:latin typeface="Cabin" pitchFamily="2" charset="0"/>
              </a:rPr>
              <a:t>Serious Violence </a:t>
            </a:r>
            <a:r>
              <a:rPr lang="en-GB" sz="1400" dirty="0">
                <a:latin typeface="Cabin" pitchFamily="2" charset="0"/>
              </a:rPr>
              <a:t>Duty.  </a:t>
            </a:r>
          </a:p>
          <a:p>
            <a:endParaRPr lang="en-GB" sz="1400" dirty="0">
              <a:latin typeface="Cabin" pitchFamily="2" charset="0"/>
            </a:endParaRPr>
          </a:p>
          <a:p>
            <a:r>
              <a:rPr lang="en-GB" sz="1400" dirty="0">
                <a:latin typeface="Cabin" pitchFamily="2" charset="0"/>
              </a:rPr>
              <a:t>The Serious Violence Duty will be discharged via the PCC or their representative at the Thames Valley Prevention Partnership Strategy Board. As active system leaders, we will work with Community Safety Partnerships as they manage their local response to serious violence and deliver upon the requirements of the Serious Violence Duty.  </a:t>
            </a:r>
          </a:p>
          <a:p>
            <a:endParaRPr lang="en-GB" sz="1400" dirty="0">
              <a:latin typeface="Cabin" pitchFamily="2" charset="0"/>
            </a:endParaRPr>
          </a:p>
          <a:p>
            <a:r>
              <a:rPr lang="en-GB" sz="1400" dirty="0">
                <a:latin typeface="Cabin" pitchFamily="2" charset="0"/>
              </a:rPr>
              <a:t>Where central government grants are available, the programme team will work collaboratively across the partnership to support local capacity, while continuing to deliver and evaluate interventions, sharing the evidence of what works across partners. </a:t>
            </a:r>
          </a:p>
          <a:p>
            <a:endParaRPr lang="en-GB" sz="1400" dirty="0">
              <a:latin typeface="Cabin" pitchFamily="2" charset="0"/>
            </a:endParaRPr>
          </a:p>
          <a:p>
            <a:r>
              <a:rPr lang="en-GB" sz="1400" dirty="0">
                <a:latin typeface="Cabin" pitchFamily="2" charset="0"/>
              </a:rPr>
              <a:t>Where interventions and new approaches are shown to have impact, the partnership will work towards achieving longer-term sustainability and adoption. </a:t>
            </a:r>
          </a:p>
        </p:txBody>
      </p:sp>
    </p:spTree>
    <p:extLst>
      <p:ext uri="{BB962C8B-B14F-4D97-AF65-F5344CB8AC3E}">
        <p14:creationId xmlns:p14="http://schemas.microsoft.com/office/powerpoint/2010/main" val="2272336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F8290">
                <a:lumMod val="100000"/>
                <a:alpha val="10000"/>
              </a:srgbClr>
            </a:gs>
            <a:gs pos="98000">
              <a:schemeClr val="bg1"/>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F0631-5548-929F-CF34-36EA9CC9079B}"/>
              </a:ext>
            </a:extLst>
          </p:cNvPr>
          <p:cNvSpPr>
            <a:spLocks noGrp="1"/>
          </p:cNvSpPr>
          <p:nvPr>
            <p:ph type="title"/>
          </p:nvPr>
        </p:nvSpPr>
        <p:spPr>
          <a:xfrm>
            <a:off x="707667" y="758557"/>
            <a:ext cx="8155304" cy="578587"/>
          </a:xfrm>
        </p:spPr>
        <p:txBody>
          <a:bodyPr lIns="0" tIns="0" rIns="0" bIns="0" anchor="t" anchorCtr="0">
            <a:normAutofit/>
          </a:bodyPr>
          <a:lstStyle/>
          <a:p>
            <a:r>
              <a:rPr lang="en-US" sz="3200" b="1" spc="100" dirty="0" smtClean="0">
                <a:solidFill>
                  <a:srgbClr val="0F8290"/>
                </a:solidFill>
                <a:latin typeface="Cabin" pitchFamily="2" charset="77"/>
              </a:rPr>
              <a:t>Underpinning principles</a:t>
            </a:r>
            <a:endParaRPr lang="en-US" sz="3200" b="1" spc="100" dirty="0">
              <a:solidFill>
                <a:srgbClr val="0F8290"/>
              </a:solidFill>
              <a:latin typeface="Cabin" pitchFamily="2" charset="77"/>
            </a:endParaRPr>
          </a:p>
        </p:txBody>
      </p:sp>
      <p:sp>
        <p:nvSpPr>
          <p:cNvPr id="13" name="TextBox 12">
            <a:extLst>
              <a:ext uri="{FF2B5EF4-FFF2-40B4-BE49-F238E27FC236}">
                <a16:creationId xmlns:a16="http://schemas.microsoft.com/office/drawing/2014/main" id="{E7AD8F3C-65BC-4381-FBA5-65CBC365EE91}"/>
              </a:ext>
            </a:extLst>
          </p:cNvPr>
          <p:cNvSpPr txBox="1"/>
          <p:nvPr/>
        </p:nvSpPr>
        <p:spPr>
          <a:xfrm>
            <a:off x="707667" y="1559781"/>
            <a:ext cx="7879742" cy="2215991"/>
          </a:xfrm>
          <a:prstGeom prst="rect">
            <a:avLst/>
          </a:prstGeom>
          <a:noFill/>
        </p:spPr>
        <p:txBody>
          <a:bodyPr wrap="square" lIns="0" tIns="0" rIns="0" bIns="0" rtlCol="0">
            <a:spAutoFit/>
          </a:bodyPr>
          <a:lstStyle/>
          <a:p>
            <a:pPr lvl="0"/>
            <a:r>
              <a:rPr lang="en-GB" dirty="0" smtClean="0">
                <a:latin typeface="Cabin" pitchFamily="2" charset="0"/>
              </a:rPr>
              <a:t>- A </a:t>
            </a:r>
            <a:r>
              <a:rPr lang="en-GB" dirty="0">
                <a:latin typeface="Cabin" pitchFamily="2" charset="0"/>
              </a:rPr>
              <a:t>public health approach to tackling serious violence and its root </a:t>
            </a:r>
            <a:r>
              <a:rPr lang="en-GB" dirty="0" smtClean="0">
                <a:latin typeface="Cabin" pitchFamily="2" charset="0"/>
              </a:rPr>
              <a:t>causes</a:t>
            </a:r>
            <a:br>
              <a:rPr lang="en-GB" dirty="0" smtClean="0">
                <a:latin typeface="Cabin" pitchFamily="2" charset="0"/>
              </a:rPr>
            </a:br>
            <a:r>
              <a:rPr lang="en-GB" dirty="0" smtClean="0">
                <a:latin typeface="Cabin" pitchFamily="2" charset="0"/>
              </a:rPr>
              <a:t>       </a:t>
            </a:r>
            <a:endParaRPr lang="en-GB" dirty="0">
              <a:latin typeface="Cabin" pitchFamily="2" charset="0"/>
            </a:endParaRPr>
          </a:p>
          <a:p>
            <a:pPr lvl="0"/>
            <a:r>
              <a:rPr lang="en-GB" dirty="0">
                <a:latin typeface="Cabin" pitchFamily="2" charset="0"/>
              </a:rPr>
              <a:t>- Data-led and evidence-based practice and interventions  </a:t>
            </a:r>
            <a:r>
              <a:rPr lang="en-GB" dirty="0" smtClean="0">
                <a:latin typeface="Cabin" pitchFamily="2" charset="0"/>
              </a:rPr>
              <a:t/>
            </a:r>
            <a:br>
              <a:rPr lang="en-GB" dirty="0" smtClean="0">
                <a:latin typeface="Cabin" pitchFamily="2" charset="0"/>
              </a:rPr>
            </a:br>
            <a:r>
              <a:rPr lang="en-GB" dirty="0" smtClean="0">
                <a:latin typeface="Cabin" pitchFamily="2" charset="0"/>
              </a:rPr>
              <a:t>   </a:t>
            </a:r>
            <a:endParaRPr lang="en-GB" dirty="0">
              <a:latin typeface="Cabin" pitchFamily="2" charset="0"/>
            </a:endParaRPr>
          </a:p>
          <a:p>
            <a:pPr lvl="0"/>
            <a:r>
              <a:rPr lang="en-GB" dirty="0">
                <a:latin typeface="Cabin" pitchFamily="2" charset="0"/>
              </a:rPr>
              <a:t>- Trauma-informed </a:t>
            </a:r>
            <a:r>
              <a:rPr lang="en-GB" dirty="0" smtClean="0">
                <a:latin typeface="Cabin" pitchFamily="2" charset="0"/>
              </a:rPr>
              <a:t>approaches</a:t>
            </a:r>
            <a:br>
              <a:rPr lang="en-GB" dirty="0" smtClean="0">
                <a:latin typeface="Cabin" pitchFamily="2" charset="0"/>
              </a:rPr>
            </a:br>
            <a:endParaRPr lang="en-GB" dirty="0">
              <a:latin typeface="Cabin" pitchFamily="2" charset="0"/>
            </a:endParaRPr>
          </a:p>
          <a:p>
            <a:pPr lvl="0"/>
            <a:r>
              <a:rPr lang="en-GB" dirty="0">
                <a:latin typeface="Cabin" pitchFamily="2" charset="0"/>
              </a:rPr>
              <a:t>- We will involve our communities in our work, in particular young people and those vulnerable to violence and its impact, giving them a voice in our approaches. </a:t>
            </a:r>
          </a:p>
        </p:txBody>
      </p:sp>
    </p:spTree>
    <p:extLst>
      <p:ext uri="{BB962C8B-B14F-4D97-AF65-F5344CB8AC3E}">
        <p14:creationId xmlns:p14="http://schemas.microsoft.com/office/powerpoint/2010/main" val="1654836319"/>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5721c9e-a037-4635-8c48-d22335a9f7a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D65F947C76351409F999A5FA342E7DA" ma:contentTypeVersion="18" ma:contentTypeDescription="Create a new document." ma:contentTypeScope="" ma:versionID="ad5af321f65b88550e0c942a2c9eab9b">
  <xsd:schema xmlns:xsd="http://www.w3.org/2001/XMLSchema" xmlns:xs="http://www.w3.org/2001/XMLSchema" xmlns:p="http://schemas.microsoft.com/office/2006/metadata/properties" xmlns:ns3="1ae442b3-c55c-4ced-96bb-9f7a27f51b46" xmlns:ns4="55721c9e-a037-4635-8c48-d22335a9f7a6" targetNamespace="http://schemas.microsoft.com/office/2006/metadata/properties" ma:root="true" ma:fieldsID="092eabc67cd1f88d699bfce561eac313" ns3:_="" ns4:_="">
    <xsd:import namespace="1ae442b3-c55c-4ced-96bb-9f7a27f51b46"/>
    <xsd:import namespace="55721c9e-a037-4635-8c48-d22335a9f7a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GenerationTime" minOccurs="0"/>
                <xsd:element ref="ns4:MediaServiceEventHashCode" minOccurs="0"/>
                <xsd:element ref="ns4:MediaLengthInSeconds" minOccurs="0"/>
                <xsd:element ref="ns4:_activity" minOccurs="0"/>
                <xsd:element ref="ns4:MediaServiceOCR" minOccurs="0"/>
                <xsd:element ref="ns4:MediaServiceLocation"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e442b3-c55c-4ced-96bb-9f7a27f51b4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721c9e-a037-4635-8c48-d22335a9f7a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97AC64-5B6C-4FF8-A798-59EF9FFE2DCA}">
  <ds:schemaRefs>
    <ds:schemaRef ds:uri="http://schemas.microsoft.com/sharepoint/v3/contenttype/forms"/>
  </ds:schemaRefs>
</ds:datastoreItem>
</file>

<file path=customXml/itemProps2.xml><?xml version="1.0" encoding="utf-8"?>
<ds:datastoreItem xmlns:ds="http://schemas.openxmlformats.org/officeDocument/2006/customXml" ds:itemID="{51E21078-4956-40A3-A298-6F2033E3543F}">
  <ds:schemaRefs>
    <ds:schemaRef ds:uri="http://schemas.microsoft.com/office/infopath/2007/PartnerControls"/>
    <ds:schemaRef ds:uri="http://purl.org/dc/terms/"/>
    <ds:schemaRef ds:uri="http://schemas.microsoft.com/office/2006/metadata/properties"/>
    <ds:schemaRef ds:uri="http://schemas.microsoft.com/office/2006/documentManagement/types"/>
    <ds:schemaRef ds:uri="55721c9e-a037-4635-8c48-d22335a9f7a6"/>
    <ds:schemaRef ds:uri="http://purl.org/dc/elements/1.1/"/>
    <ds:schemaRef ds:uri="http://schemas.openxmlformats.org/package/2006/metadata/core-properties"/>
    <ds:schemaRef ds:uri="1ae442b3-c55c-4ced-96bb-9f7a27f51b46"/>
    <ds:schemaRef ds:uri="http://www.w3.org/XML/1998/namespace"/>
    <ds:schemaRef ds:uri="http://purl.org/dc/dcmitype/"/>
  </ds:schemaRefs>
</ds:datastoreItem>
</file>

<file path=customXml/itemProps3.xml><?xml version="1.0" encoding="utf-8"?>
<ds:datastoreItem xmlns:ds="http://schemas.openxmlformats.org/officeDocument/2006/customXml" ds:itemID="{6A5876BE-806C-4765-AD0D-95776D5873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e442b3-c55c-4ced-96bb-9f7a27f51b46"/>
    <ds:schemaRef ds:uri="55721c9e-a037-4635-8c48-d22335a9f7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395</TotalTime>
  <Words>419</Words>
  <Application>Microsoft Office PowerPoint</Application>
  <PresentationFormat>On-screen Show (16:9)</PresentationFormat>
  <Paragraphs>29</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Cabin</vt:lpstr>
      <vt:lpstr>Cabin SemiBold</vt:lpstr>
      <vt:lpstr>Calibri</vt:lpstr>
      <vt:lpstr>Office 2013 - 2022 Theme</vt:lpstr>
      <vt:lpstr>Our vision, core function and underpinning principles</vt:lpstr>
      <vt:lpstr>PowerPoint Presentation</vt:lpstr>
      <vt:lpstr>Our core function</vt:lpstr>
      <vt:lpstr>Underpinning principles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Woodward</dc:creator>
  <cp:lastModifiedBy>Wiseman, Tim (C8398)</cp:lastModifiedBy>
  <cp:revision>22</cp:revision>
  <dcterms:created xsi:type="dcterms:W3CDTF">2024-03-13T14:28:54Z</dcterms:created>
  <dcterms:modified xsi:type="dcterms:W3CDTF">2024-04-16T12:23:51Z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0x0101008D65F947C76351409F999A5FA342E7DA</vt:lpwstr>
  </property>
</Properties>
</file>